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7" r:id="rId16"/>
    <p:sldId id="278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5" r:id="rId25"/>
    <p:sldId id="284" r:id="rId2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Vidutinis stilius 2 – paryškinima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78382" autoAdjust="0"/>
  </p:normalViewPr>
  <p:slideViewPr>
    <p:cSldViewPr snapToGrid="0">
      <p:cViewPr varScale="1">
        <p:scale>
          <a:sx n="89" d="100"/>
          <a:sy n="89" d="100"/>
        </p:scale>
        <p:origin x="14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Steb&#279;senos%20rodikliams\PUPP%20Rezultat&#371;%20analiz&#279;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Lapas1!$B$23</c:f>
              <c:strCache>
                <c:ptCount val="1"/>
                <c:pt idx="0">
                  <c:v>Skaitymas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Lapas1!$A$24:$A$28</c:f>
              <c:strCache>
                <c:ptCount val="5"/>
                <c:pt idx="0">
                  <c:v>Tverų gimnazijos Medingėnų skyrius</c:v>
                </c:pt>
                <c:pt idx="1">
                  <c:v>Tverų gimnazija</c:v>
                </c:pt>
                <c:pt idx="2">
                  <c:v>Rietavo Lauryno Ivinskio gimnazija</c:v>
                </c:pt>
                <c:pt idx="3">
                  <c:v>Savivaldybės vidurkis</c:v>
                </c:pt>
                <c:pt idx="4">
                  <c:v>Šalies vidurkis</c:v>
                </c:pt>
              </c:strCache>
            </c:strRef>
          </c:cat>
          <c:val>
            <c:numRef>
              <c:f>Lapas1!$B$24:$B$28</c:f>
              <c:numCache>
                <c:formatCode>General</c:formatCode>
                <c:ptCount val="5"/>
                <c:pt idx="0">
                  <c:v>47.2</c:v>
                </c:pt>
                <c:pt idx="1">
                  <c:v>56.3</c:v>
                </c:pt>
                <c:pt idx="2">
                  <c:v>61.6</c:v>
                </c:pt>
                <c:pt idx="3">
                  <c:v>59.9</c:v>
                </c:pt>
                <c:pt idx="4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C-4EE2-8042-92101D232B0B}"/>
            </c:ext>
          </c:extLst>
        </c:ser>
        <c:ser>
          <c:idx val="1"/>
          <c:order val="1"/>
          <c:tx>
            <c:strRef>
              <c:f>Lapas1!$C$23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Lapas1!$A$24:$A$28</c:f>
              <c:strCache>
                <c:ptCount val="5"/>
                <c:pt idx="0">
                  <c:v>Tverų gimnazijos Medingėnų skyrius</c:v>
                </c:pt>
                <c:pt idx="1">
                  <c:v>Tverų gimnazija</c:v>
                </c:pt>
                <c:pt idx="2">
                  <c:v>Rietavo Lauryno Ivinskio gimnazija</c:v>
                </c:pt>
                <c:pt idx="3">
                  <c:v>Savivaldybės vidurkis</c:v>
                </c:pt>
                <c:pt idx="4">
                  <c:v>Šalies vidurkis</c:v>
                </c:pt>
              </c:strCache>
            </c:strRef>
          </c:cat>
          <c:val>
            <c:numRef>
              <c:f>Lapas1!$C$24:$C$28</c:f>
              <c:numCache>
                <c:formatCode>General</c:formatCode>
                <c:ptCount val="5"/>
                <c:pt idx="0">
                  <c:v>67.599999999999994</c:v>
                </c:pt>
                <c:pt idx="1">
                  <c:v>48.6</c:v>
                </c:pt>
                <c:pt idx="2">
                  <c:v>60.1</c:v>
                </c:pt>
                <c:pt idx="3">
                  <c:v>59.8</c:v>
                </c:pt>
                <c:pt idx="4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C-4EE2-8042-92101D232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567264"/>
        <c:axId val="440570624"/>
      </c:barChart>
      <c:catAx>
        <c:axId val="4405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0570624"/>
        <c:crosses val="autoZero"/>
        <c:auto val="1"/>
        <c:lblAlgn val="ctr"/>
        <c:lblOffset val="100"/>
        <c:noMultiLvlLbl val="0"/>
      </c:catAx>
      <c:valAx>
        <c:axId val="44057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056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="1"/>
              <a:t>Matematikos VBE įvertinimai </a:t>
            </a:r>
          </a:p>
        </c:rich>
      </c:tx>
      <c:layout>
        <c:manualLayout>
          <c:xMode val="edge"/>
          <c:yMode val="edge"/>
          <c:x val="0.38308140223564691"/>
          <c:y val="4.5714460111090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6941090069803742E-2"/>
          <c:y val="0.15432536345803705"/>
          <c:w val="0.9620779178225185"/>
          <c:h val="0.69499273144266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Lapas1!$AI$31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Lapas1!$AJ$29:$BC$30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Lapas1!$AJ$31:$BC$31</c:f>
              <c:numCache>
                <c:formatCode>0.00</c:formatCode>
                <c:ptCount val="20"/>
                <c:pt idx="0" formatCode="General">
                  <c:v>15.42</c:v>
                </c:pt>
                <c:pt idx="1">
                  <c:v>35.409999999999997</c:v>
                </c:pt>
                <c:pt idx="2">
                  <c:v>15.22</c:v>
                </c:pt>
                <c:pt idx="3">
                  <c:v>32.380000000000003</c:v>
                </c:pt>
                <c:pt idx="4">
                  <c:v>42.03</c:v>
                </c:pt>
                <c:pt idx="5">
                  <c:v>39.89</c:v>
                </c:pt>
                <c:pt idx="6">
                  <c:v>46.05</c:v>
                </c:pt>
                <c:pt idx="7">
                  <c:v>39.29</c:v>
                </c:pt>
                <c:pt idx="8">
                  <c:v>34.369999999999997</c:v>
                </c:pt>
                <c:pt idx="9">
                  <c:v>21.08</c:v>
                </c:pt>
                <c:pt idx="10">
                  <c:v>31.59</c:v>
                </c:pt>
                <c:pt idx="11">
                  <c:v>23.26</c:v>
                </c:pt>
                <c:pt idx="12">
                  <c:v>6.93</c:v>
                </c:pt>
                <c:pt idx="13">
                  <c:v>2.83</c:v>
                </c:pt>
                <c:pt idx="14">
                  <c:v>58.47</c:v>
                </c:pt>
                <c:pt idx="15">
                  <c:v>4.09</c:v>
                </c:pt>
                <c:pt idx="16">
                  <c:v>1.25</c:v>
                </c:pt>
                <c:pt idx="17">
                  <c:v>0.79</c:v>
                </c:pt>
                <c:pt idx="18">
                  <c:v>1.67</c:v>
                </c:pt>
                <c:pt idx="19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E-4AD5-B639-471B85E0268C}"/>
            </c:ext>
          </c:extLst>
        </c:ser>
        <c:ser>
          <c:idx val="1"/>
          <c:order val="1"/>
          <c:tx>
            <c:strRef>
              <c:f>Lapas1!$AI$32</c:f>
              <c:strCache>
                <c:ptCount val="1"/>
                <c:pt idx="0">
                  <c:v>Rietavo sav.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Lapas1!$AJ$29:$BC$30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Lapas1!$AJ$32:$BC$32</c:f>
              <c:numCache>
                <c:formatCode>0.00</c:formatCode>
                <c:ptCount val="20"/>
                <c:pt idx="0" formatCode="General">
                  <c:v>2</c:v>
                </c:pt>
                <c:pt idx="1">
                  <c:v>9.09</c:v>
                </c:pt>
                <c:pt idx="2">
                  <c:v>6.06</c:v>
                </c:pt>
                <c:pt idx="3">
                  <c:v>38.71</c:v>
                </c:pt>
                <c:pt idx="4">
                  <c:v>59.09</c:v>
                </c:pt>
                <c:pt idx="5">
                  <c:v>60.98</c:v>
                </c:pt>
                <c:pt idx="6">
                  <c:v>48.48</c:v>
                </c:pt>
                <c:pt idx="7">
                  <c:v>32.26</c:v>
                </c:pt>
                <c:pt idx="8">
                  <c:v>27.27</c:v>
                </c:pt>
                <c:pt idx="9">
                  <c:v>17.07</c:v>
                </c:pt>
                <c:pt idx="10">
                  <c:v>42.42</c:v>
                </c:pt>
                <c:pt idx="11">
                  <c:v>22.58</c:v>
                </c:pt>
                <c:pt idx="12">
                  <c:v>4.55</c:v>
                </c:pt>
                <c:pt idx="13">
                  <c:v>2.44</c:v>
                </c:pt>
                <c:pt idx="14">
                  <c:v>3.03</c:v>
                </c:pt>
                <c:pt idx="15">
                  <c:v>6.45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E-4AD5-B639-471B85E0268C}"/>
            </c:ext>
          </c:extLst>
        </c:ser>
        <c:ser>
          <c:idx val="2"/>
          <c:order val="2"/>
          <c:tx>
            <c:strRef>
              <c:f>Lapas1!$AI$33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Lapas1!$AJ$29:$BC$30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Lapas1!$AJ$33:$BC$33</c:f>
              <c:numCache>
                <c:formatCode>0.00</c:formatCode>
                <c:ptCount val="20"/>
                <c:pt idx="0" formatCode="General">
                  <c:v>2</c:v>
                </c:pt>
                <c:pt idx="1">
                  <c:v>12.5</c:v>
                </c:pt>
                <c:pt idx="2">
                  <c:v>3.33</c:v>
                </c:pt>
                <c:pt idx="3">
                  <c:v>48</c:v>
                </c:pt>
                <c:pt idx="4">
                  <c:v>43.75</c:v>
                </c:pt>
                <c:pt idx="5">
                  <c:v>60.61</c:v>
                </c:pt>
                <c:pt idx="6">
                  <c:v>50</c:v>
                </c:pt>
                <c:pt idx="7">
                  <c:v>24</c:v>
                </c:pt>
                <c:pt idx="8">
                  <c:v>37.5</c:v>
                </c:pt>
                <c:pt idx="9">
                  <c:v>15.15</c:v>
                </c:pt>
                <c:pt idx="10">
                  <c:v>43.43</c:v>
                </c:pt>
                <c:pt idx="11">
                  <c:v>20</c:v>
                </c:pt>
                <c:pt idx="12">
                  <c:v>6.25</c:v>
                </c:pt>
                <c:pt idx="13">
                  <c:v>0</c:v>
                </c:pt>
                <c:pt idx="14">
                  <c:v>3.33</c:v>
                </c:pt>
                <c:pt idx="15">
                  <c:v>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6E-4AD5-B639-471B85E0268C}"/>
            </c:ext>
          </c:extLst>
        </c:ser>
        <c:ser>
          <c:idx val="3"/>
          <c:order val="3"/>
          <c:tx>
            <c:strRef>
              <c:f>Lapas1!$AI$34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Lapas1!$AJ$29:$BC$30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Lapas1!$AJ$34:$BC$34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>
                  <c:v>33.33</c:v>
                </c:pt>
                <c:pt idx="3">
                  <c:v>0</c:v>
                </c:pt>
                <c:pt idx="4">
                  <c:v>100</c:v>
                </c:pt>
                <c:pt idx="5">
                  <c:v>62.5</c:v>
                </c:pt>
                <c:pt idx="6">
                  <c:v>33.33</c:v>
                </c:pt>
                <c:pt idx="7">
                  <c:v>66.67</c:v>
                </c:pt>
                <c:pt idx="8">
                  <c:v>0</c:v>
                </c:pt>
                <c:pt idx="9">
                  <c:v>25</c:v>
                </c:pt>
                <c:pt idx="10">
                  <c:v>33.33</c:v>
                </c:pt>
                <c:pt idx="11">
                  <c:v>33.33</c:v>
                </c:pt>
                <c:pt idx="12">
                  <c:v>0</c:v>
                </c:pt>
                <c:pt idx="13">
                  <c:v>12.5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6E-4AD5-B639-471B85E02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177599"/>
        <c:axId val="1"/>
      </c:barChart>
      <c:catAx>
        <c:axId val="146417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6417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t-LT" sz="2400" dirty="0"/>
              <a:t>Matematikos VBE vidurkiai </a:t>
            </a:r>
          </a:p>
        </c:rich>
      </c:tx>
      <c:layout>
        <c:manualLayout>
          <c:xMode val="edge"/>
          <c:yMode val="edge"/>
          <c:x val="0.39515640343585007"/>
          <c:y val="4.0550080966862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1317406897213003E-2"/>
          <c:y val="0.23645920906377479"/>
          <c:w val="0.90613439787092487"/>
          <c:h val="0.4671686912548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Lapas1!$A$35</c:f>
              <c:strCache>
                <c:ptCount val="1"/>
                <c:pt idx="0">
                  <c:v>Rietavo sav.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Lapas1!$M$32:$W$32</c:f>
              <c:strCache>
                <c:ptCount val="11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 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 </c:v>
                </c:pt>
              </c:strCache>
            </c:strRef>
          </c:cat>
          <c:val>
            <c:numRef>
              <c:f>Lapas1!$M$35:$W$35</c:f>
              <c:numCache>
                <c:formatCode>General</c:formatCode>
                <c:ptCount val="11"/>
                <c:pt idx="0" formatCode="0.00">
                  <c:v>32.36</c:v>
                </c:pt>
                <c:pt idx="1">
                  <c:v>24.9</c:v>
                </c:pt>
                <c:pt idx="2">
                  <c:v>39.39</c:v>
                </c:pt>
                <c:pt idx="3">
                  <c:v>24.61</c:v>
                </c:pt>
                <c:pt idx="4">
                  <c:v>39.44</c:v>
                </c:pt>
                <c:pt idx="5">
                  <c:v>30.76</c:v>
                </c:pt>
                <c:pt idx="6">
                  <c:v>39.5</c:v>
                </c:pt>
                <c:pt idx="7">
                  <c:v>36</c:v>
                </c:pt>
                <c:pt idx="8">
                  <c:v>35.119999999999997</c:v>
                </c:pt>
                <c:pt idx="9">
                  <c:v>30.1</c:v>
                </c:pt>
                <c:pt idx="10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9-4743-A0E8-5A03F4A2EA6E}"/>
            </c:ext>
          </c:extLst>
        </c:ser>
        <c:ser>
          <c:idx val="1"/>
          <c:order val="1"/>
          <c:tx>
            <c:strRef>
              <c:f>Lapas1!$A$36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Lapas1!$M$32:$W$32</c:f>
              <c:strCache>
                <c:ptCount val="11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 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 </c:v>
                </c:pt>
              </c:strCache>
            </c:strRef>
          </c:cat>
          <c:val>
            <c:numRef>
              <c:f>Lapas1!$M$36:$W$36</c:f>
              <c:numCache>
                <c:formatCode>General</c:formatCode>
                <c:ptCount val="11"/>
                <c:pt idx="0" formatCode="0.00">
                  <c:v>35</c:v>
                </c:pt>
                <c:pt idx="1">
                  <c:v>22.33</c:v>
                </c:pt>
                <c:pt idx="2">
                  <c:v>41.1</c:v>
                </c:pt>
                <c:pt idx="3">
                  <c:v>22.72</c:v>
                </c:pt>
                <c:pt idx="4">
                  <c:v>43.47</c:v>
                </c:pt>
                <c:pt idx="5">
                  <c:v>30.18</c:v>
                </c:pt>
                <c:pt idx="6">
                  <c:v>37.85</c:v>
                </c:pt>
                <c:pt idx="7">
                  <c:v>35.92</c:v>
                </c:pt>
                <c:pt idx="8">
                  <c:v>35.81</c:v>
                </c:pt>
                <c:pt idx="9">
                  <c:v>31.8</c:v>
                </c:pt>
                <c:pt idx="10">
                  <c:v>40.020000000000003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9-4743-A0E8-5A03F4A2EA6E}"/>
            </c:ext>
          </c:extLst>
        </c:ser>
        <c:ser>
          <c:idx val="2"/>
          <c:order val="2"/>
          <c:tx>
            <c:strRef>
              <c:f>Lapas1!$A$37</c:f>
              <c:strCache>
                <c:ptCount val="1"/>
                <c:pt idx="0">
                  <c:v>Tverų gimn.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Lapas1!$M$32:$W$32</c:f>
              <c:strCache>
                <c:ptCount val="11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 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 </c:v>
                </c:pt>
              </c:strCache>
            </c:strRef>
          </c:cat>
          <c:val>
            <c:numRef>
              <c:f>Lapas1!$M$37:$W$37</c:f>
              <c:numCache>
                <c:formatCode>General</c:formatCode>
                <c:ptCount val="11"/>
                <c:pt idx="0" formatCode="0.00">
                  <c:v>25.33</c:v>
                </c:pt>
                <c:pt idx="1">
                  <c:v>35.5</c:v>
                </c:pt>
                <c:pt idx="2">
                  <c:v>22.33</c:v>
                </c:pt>
                <c:pt idx="3">
                  <c:v>32</c:v>
                </c:pt>
                <c:pt idx="4">
                  <c:v>19.86</c:v>
                </c:pt>
                <c:pt idx="5">
                  <c:v>35.75</c:v>
                </c:pt>
                <c:pt idx="6">
                  <c:v>57.67</c:v>
                </c:pt>
                <c:pt idx="7">
                  <c:v>36.75</c:v>
                </c:pt>
                <c:pt idx="8">
                  <c:v>32</c:v>
                </c:pt>
                <c:pt idx="9">
                  <c:v>22.56</c:v>
                </c:pt>
                <c:pt idx="10">
                  <c:v>37.33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9-4743-A0E8-5A03F4A2EA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64178063"/>
        <c:axId val="1"/>
      </c:barChart>
      <c:catAx>
        <c:axId val="146417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6417806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21679621450348"/>
          <c:y val="0.90267190647339945"/>
          <c:w val="0.39556632195726676"/>
          <c:h val="4.5824564274147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 dirty="0"/>
              <a:t>Informacinių technologijų VBE įvertinimai </a:t>
            </a:r>
          </a:p>
        </c:rich>
      </c:tx>
      <c:layout>
        <c:manualLayout>
          <c:xMode val="edge"/>
          <c:yMode val="edge"/>
          <c:x val="0.26840567585301839"/>
          <c:y val="5.9502770487022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8.1280885930868435E-2"/>
          <c:y val="0.25641154052253867"/>
          <c:w val="0.88423751664187178"/>
          <c:h val="0.47179723456147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Lapas1!$AI$6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Lapas1!$AJ$4:$BC$5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Lapas1!$AJ$6:$BC$6</c:f>
              <c:numCache>
                <c:formatCode>0.00</c:formatCode>
                <c:ptCount val="20"/>
                <c:pt idx="0" formatCode="General">
                  <c:v>9.3000000000000007</c:v>
                </c:pt>
                <c:pt idx="1">
                  <c:v>13.99</c:v>
                </c:pt>
                <c:pt idx="2">
                  <c:v>8.65</c:v>
                </c:pt>
                <c:pt idx="3">
                  <c:v>7.97</c:v>
                </c:pt>
                <c:pt idx="4">
                  <c:v>49.39</c:v>
                </c:pt>
                <c:pt idx="5">
                  <c:v>49.76</c:v>
                </c:pt>
                <c:pt idx="6">
                  <c:v>42.59</c:v>
                </c:pt>
                <c:pt idx="7">
                  <c:v>42.36</c:v>
                </c:pt>
                <c:pt idx="8">
                  <c:v>0</c:v>
                </c:pt>
                <c:pt idx="9">
                  <c:v>23.01</c:v>
                </c:pt>
                <c:pt idx="10">
                  <c:v>25.34</c:v>
                </c:pt>
                <c:pt idx="11">
                  <c:v>31.09</c:v>
                </c:pt>
                <c:pt idx="12">
                  <c:v>10.96</c:v>
                </c:pt>
                <c:pt idx="13">
                  <c:v>10.59</c:v>
                </c:pt>
                <c:pt idx="14">
                  <c:v>13.56</c:v>
                </c:pt>
                <c:pt idx="15">
                  <c:v>12.15</c:v>
                </c:pt>
                <c:pt idx="16">
                  <c:v>3.33</c:v>
                </c:pt>
                <c:pt idx="17">
                  <c:v>2.66</c:v>
                </c:pt>
                <c:pt idx="18">
                  <c:v>9.6630000000000003</c:v>
                </c:pt>
                <c:pt idx="19">
                  <c:v>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7-420B-B934-F0164E444D30}"/>
            </c:ext>
          </c:extLst>
        </c:ser>
        <c:ser>
          <c:idx val="1"/>
          <c:order val="1"/>
          <c:tx>
            <c:strRef>
              <c:f>Lapas1!$AI$7</c:f>
              <c:strCache>
                <c:ptCount val="1"/>
                <c:pt idx="0">
                  <c:v>Rietavo sav.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Lapas1!$AJ$4:$BC$5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Lapas1!$AJ$7:$BC$7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16.670000000000002</c:v>
                </c:pt>
                <c:pt idx="5">
                  <c:v>60</c:v>
                </c:pt>
                <c:pt idx="6">
                  <c:v>0</c:v>
                </c:pt>
                <c:pt idx="7">
                  <c:v>0</c:v>
                </c:pt>
                <c:pt idx="8">
                  <c:v>83.33</c:v>
                </c:pt>
                <c:pt idx="9">
                  <c:v>20</c:v>
                </c:pt>
                <c:pt idx="10">
                  <c:v>100</c:v>
                </c:pt>
                <c:pt idx="11">
                  <c:v>50</c:v>
                </c:pt>
                <c:pt idx="13">
                  <c:v>20</c:v>
                </c:pt>
                <c:pt idx="14">
                  <c:v>0</c:v>
                </c:pt>
                <c:pt idx="15">
                  <c:v>50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7-420B-B934-F0164E444D30}"/>
            </c:ext>
          </c:extLst>
        </c:ser>
        <c:ser>
          <c:idx val="2"/>
          <c:order val="2"/>
          <c:tx>
            <c:strRef>
              <c:f>Lapas1!$AI$8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Lapas1!$AJ$4:$BC$5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Lapas1!$AJ$8:$BC$8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  <c:pt idx="6">
                  <c:v>0</c:v>
                </c:pt>
                <c:pt idx="7">
                  <c:v>0</c:v>
                </c:pt>
                <c:pt idx="8">
                  <c:v>100</c:v>
                </c:pt>
                <c:pt idx="9">
                  <c:v>0</c:v>
                </c:pt>
                <c:pt idx="10">
                  <c:v>100</c:v>
                </c:pt>
                <c:pt idx="11">
                  <c:v>50</c:v>
                </c:pt>
                <c:pt idx="13">
                  <c:v>0</c:v>
                </c:pt>
                <c:pt idx="14">
                  <c:v>0</c:v>
                </c:pt>
                <c:pt idx="15">
                  <c:v>50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7-420B-B934-F0164E444D30}"/>
            </c:ext>
          </c:extLst>
        </c:ser>
        <c:ser>
          <c:idx val="3"/>
          <c:order val="3"/>
          <c:tx>
            <c:strRef>
              <c:f>Lapas1!$AI$9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Lapas1!$AJ$4:$BC$5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Lapas1!$AJ$9:$BC$9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33.33</c:v>
                </c:pt>
                <c:pt idx="5">
                  <c:v>0</c:v>
                </c:pt>
                <c:pt idx="6">
                  <c:v>0</c:v>
                </c:pt>
                <c:pt idx="8">
                  <c:v>66.67</c:v>
                </c:pt>
                <c:pt idx="9">
                  <c:v>50</c:v>
                </c:pt>
                <c:pt idx="13">
                  <c:v>50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7-420B-B934-F0164E444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200335"/>
        <c:axId val="1"/>
      </c:barChart>
      <c:catAx>
        <c:axId val="146420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6420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7974081364827"/>
          <c:y val="0.88533522892971717"/>
          <c:w val="0.51395718503937005"/>
          <c:h val="4.244254884806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800" b="1" dirty="0"/>
              <a:t>Istorijos VBE įvertinimas </a:t>
            </a:r>
          </a:p>
        </c:rich>
      </c:tx>
      <c:layout>
        <c:manualLayout>
          <c:xMode val="edge"/>
          <c:yMode val="edge"/>
          <c:x val="0.41188039786833247"/>
          <c:y val="1.66759672746567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4.7252100210118324E-2"/>
          <c:y val="8.9127001225028105E-2"/>
          <c:w val="0.95274789978988172"/>
          <c:h val="0.6323969837600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Lapas1!$AI$23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Lapas1!$AJ$21:$BC$22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Lapas1!$AJ$23:$BC$23</c:f>
              <c:numCache>
                <c:formatCode>0.00</c:formatCode>
                <c:ptCount val="20"/>
                <c:pt idx="0" formatCode="General">
                  <c:v>2.36</c:v>
                </c:pt>
                <c:pt idx="1">
                  <c:v>0.85</c:v>
                </c:pt>
                <c:pt idx="2">
                  <c:v>1.34</c:v>
                </c:pt>
                <c:pt idx="3">
                  <c:v>0.22</c:v>
                </c:pt>
                <c:pt idx="4">
                  <c:v>45.79</c:v>
                </c:pt>
                <c:pt idx="5">
                  <c:v>35.14</c:v>
                </c:pt>
                <c:pt idx="6">
                  <c:v>32.909999999999997</c:v>
                </c:pt>
                <c:pt idx="7">
                  <c:v>21.25</c:v>
                </c:pt>
                <c:pt idx="8">
                  <c:v>48.72</c:v>
                </c:pt>
                <c:pt idx="9">
                  <c:v>57.29</c:v>
                </c:pt>
                <c:pt idx="10">
                  <c:v>58.17</c:v>
                </c:pt>
                <c:pt idx="11">
                  <c:v>70.67</c:v>
                </c:pt>
                <c:pt idx="12">
                  <c:v>3.08</c:v>
                </c:pt>
                <c:pt idx="13">
                  <c:v>6.45</c:v>
                </c:pt>
                <c:pt idx="14">
                  <c:v>7.43</c:v>
                </c:pt>
                <c:pt idx="15">
                  <c:v>10.52</c:v>
                </c:pt>
                <c:pt idx="16">
                  <c:v>0.04</c:v>
                </c:pt>
                <c:pt idx="17">
                  <c:v>0.26</c:v>
                </c:pt>
                <c:pt idx="18">
                  <c:v>0.14000000000000001</c:v>
                </c:pt>
                <c:pt idx="19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D-4808-A67F-B559457A948A}"/>
            </c:ext>
          </c:extLst>
        </c:ser>
        <c:ser>
          <c:idx val="1"/>
          <c:order val="1"/>
          <c:tx>
            <c:strRef>
              <c:f>Lapas1!$AI$24</c:f>
              <c:strCache>
                <c:ptCount val="1"/>
                <c:pt idx="0">
                  <c:v>Rietavo sav.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Lapas1!$AJ$21:$BC$22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Lapas1!$AJ$24:$BC$24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>
                  <c:v>7.69</c:v>
                </c:pt>
                <c:pt idx="3">
                  <c:v>0</c:v>
                </c:pt>
                <c:pt idx="4">
                  <c:v>45.44</c:v>
                </c:pt>
                <c:pt idx="5">
                  <c:v>48.28</c:v>
                </c:pt>
                <c:pt idx="6">
                  <c:v>23.08</c:v>
                </c:pt>
                <c:pt idx="7">
                  <c:v>38.1</c:v>
                </c:pt>
                <c:pt idx="8">
                  <c:v>54.55</c:v>
                </c:pt>
                <c:pt idx="9">
                  <c:v>51.72</c:v>
                </c:pt>
                <c:pt idx="10">
                  <c:v>61.54</c:v>
                </c:pt>
                <c:pt idx="11">
                  <c:v>61.9</c:v>
                </c:pt>
                <c:pt idx="12">
                  <c:v>0</c:v>
                </c:pt>
                <c:pt idx="13">
                  <c:v>0</c:v>
                </c:pt>
                <c:pt idx="14">
                  <c:v>7.69</c:v>
                </c:pt>
                <c:pt idx="15">
                  <c:v>2.7</c:v>
                </c:pt>
                <c:pt idx="16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6D-4808-A67F-B559457A948A}"/>
            </c:ext>
          </c:extLst>
        </c:ser>
        <c:ser>
          <c:idx val="2"/>
          <c:order val="2"/>
          <c:tx>
            <c:strRef>
              <c:f>Lapas1!$AI$25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Lapas1!$AJ$21:$BC$22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Lapas1!$AJ$25:$BC$25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>
                  <c:v>9.09</c:v>
                </c:pt>
                <c:pt idx="3">
                  <c:v>0</c:v>
                </c:pt>
                <c:pt idx="4">
                  <c:v>44.44</c:v>
                </c:pt>
                <c:pt idx="5">
                  <c:v>55</c:v>
                </c:pt>
                <c:pt idx="6">
                  <c:v>27.27</c:v>
                </c:pt>
                <c:pt idx="7">
                  <c:v>33.33</c:v>
                </c:pt>
                <c:pt idx="8">
                  <c:v>55.56</c:v>
                </c:pt>
                <c:pt idx="9">
                  <c:v>45</c:v>
                </c:pt>
                <c:pt idx="10">
                  <c:v>54.55</c:v>
                </c:pt>
                <c:pt idx="11">
                  <c:v>66.67</c:v>
                </c:pt>
                <c:pt idx="13">
                  <c:v>0</c:v>
                </c:pt>
                <c:pt idx="14">
                  <c:v>9.09</c:v>
                </c:pt>
                <c:pt idx="15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6D-4808-A67F-B559457A948A}"/>
            </c:ext>
          </c:extLst>
        </c:ser>
        <c:ser>
          <c:idx val="3"/>
          <c:order val="3"/>
          <c:tx>
            <c:strRef>
              <c:f>Lapas1!$AI$26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Lapas1!$AJ$21:$BC$22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Lapas1!$AJ$26:$BC$26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33.33</c:v>
                </c:pt>
                <c:pt idx="6">
                  <c:v>0</c:v>
                </c:pt>
                <c:pt idx="7">
                  <c:v>41.67</c:v>
                </c:pt>
                <c:pt idx="8">
                  <c:v>50</c:v>
                </c:pt>
                <c:pt idx="9">
                  <c:v>66.67</c:v>
                </c:pt>
                <c:pt idx="10">
                  <c:v>100</c:v>
                </c:pt>
                <c:pt idx="11">
                  <c:v>58.33</c:v>
                </c:pt>
                <c:pt idx="13">
                  <c:v>0</c:v>
                </c:pt>
                <c:pt idx="14">
                  <c:v>0</c:v>
                </c:pt>
                <c:pt idx="15">
                  <c:v>12.5</c:v>
                </c:pt>
                <c:pt idx="17" formatCode="General">
                  <c:v>0</c:v>
                </c:pt>
                <c:pt idx="18" formatCode="General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6D-4808-A67F-B559457A9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230031"/>
        <c:axId val="1"/>
      </c:barChart>
      <c:catAx>
        <c:axId val="146423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64230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6088418635171"/>
          <c:y val="0.86267878420900657"/>
          <c:w val="0.4393656496062992"/>
          <c:h val="4.0454555713895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/>
              <a:t>Anglų kalbos VBE įvertinimas </a:t>
            </a:r>
          </a:p>
        </c:rich>
      </c:tx>
      <c:layout>
        <c:manualLayout>
          <c:xMode val="edge"/>
          <c:yMode val="edge"/>
          <c:x val="0.37418601670960122"/>
          <c:y val="2.3940796318778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9989454281175984E-2"/>
          <c:y val="0.12330007039677536"/>
          <c:w val="0.96448227388212393"/>
          <c:h val="0.72167367352974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Lapas1!$AI$48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Lapas1!$AJ$46:$BC$47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Lapas1!$AJ$48:$BC$48</c:f>
              <c:numCache>
                <c:formatCode>0.00</c:formatCode>
                <c:ptCount val="20"/>
                <c:pt idx="0" formatCode="General">
                  <c:v>1.75</c:v>
                </c:pt>
                <c:pt idx="1">
                  <c:v>1.62</c:v>
                </c:pt>
                <c:pt idx="2">
                  <c:v>2.09</c:v>
                </c:pt>
                <c:pt idx="3">
                  <c:v>1.05</c:v>
                </c:pt>
                <c:pt idx="4">
                  <c:v>15.36</c:v>
                </c:pt>
                <c:pt idx="5" formatCode="General">
                  <c:v>17.510000000000002</c:v>
                </c:pt>
                <c:pt idx="6" formatCode="General">
                  <c:v>14.47</c:v>
                </c:pt>
                <c:pt idx="7" formatCode="General">
                  <c:v>11.56</c:v>
                </c:pt>
                <c:pt idx="8" formatCode="General">
                  <c:v>56.1</c:v>
                </c:pt>
                <c:pt idx="9">
                  <c:v>59.61</c:v>
                </c:pt>
                <c:pt idx="10">
                  <c:v>53.97</c:v>
                </c:pt>
                <c:pt idx="11">
                  <c:v>11.56</c:v>
                </c:pt>
                <c:pt idx="12">
                  <c:v>22.89</c:v>
                </c:pt>
                <c:pt idx="13">
                  <c:v>19.079999999999998</c:v>
                </c:pt>
                <c:pt idx="14">
                  <c:v>25.89</c:v>
                </c:pt>
                <c:pt idx="15">
                  <c:v>29.45</c:v>
                </c:pt>
                <c:pt idx="16">
                  <c:v>3.64</c:v>
                </c:pt>
                <c:pt idx="17">
                  <c:v>2.1800000000000002</c:v>
                </c:pt>
                <c:pt idx="18">
                  <c:v>3.58</c:v>
                </c:pt>
                <c:pt idx="19">
                  <c:v>9.11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2-4C3B-91CC-382DEA14CE5B}"/>
            </c:ext>
          </c:extLst>
        </c:ser>
        <c:ser>
          <c:idx val="1"/>
          <c:order val="1"/>
          <c:tx>
            <c:strRef>
              <c:f>Lapas1!$AI$49</c:f>
              <c:strCache>
                <c:ptCount val="1"/>
                <c:pt idx="0">
                  <c:v>Rietavo sav.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Lapas1!$AJ$46:$BC$47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Lapas1!$AJ$49:$BC$49</c:f>
              <c:numCache>
                <c:formatCode>0.00</c:formatCode>
                <c:ptCount val="20"/>
                <c:pt idx="0" formatCode="General">
                  <c:v>3.12</c:v>
                </c:pt>
                <c:pt idx="1">
                  <c:v>0</c:v>
                </c:pt>
                <c:pt idx="2">
                  <c:v>0</c:v>
                </c:pt>
                <c:pt idx="3" formatCode="General">
                  <c:v>2.44</c:v>
                </c:pt>
                <c:pt idx="4" formatCode="General">
                  <c:v>28.12</c:v>
                </c:pt>
                <c:pt idx="5">
                  <c:v>18.75</c:v>
                </c:pt>
                <c:pt idx="6">
                  <c:v>17.649999999999999</c:v>
                </c:pt>
                <c:pt idx="7" formatCode="General">
                  <c:v>24.39</c:v>
                </c:pt>
                <c:pt idx="8" formatCode="General">
                  <c:v>46.88</c:v>
                </c:pt>
                <c:pt idx="9">
                  <c:v>62.5</c:v>
                </c:pt>
                <c:pt idx="10">
                  <c:v>55.88</c:v>
                </c:pt>
                <c:pt idx="11">
                  <c:v>24.39</c:v>
                </c:pt>
                <c:pt idx="12">
                  <c:v>21.88</c:v>
                </c:pt>
                <c:pt idx="13">
                  <c:v>14.58</c:v>
                </c:pt>
                <c:pt idx="14">
                  <c:v>26.47</c:v>
                </c:pt>
                <c:pt idx="15">
                  <c:v>14.63</c:v>
                </c:pt>
                <c:pt idx="16">
                  <c:v>0</c:v>
                </c:pt>
                <c:pt idx="17">
                  <c:v>4.17</c:v>
                </c:pt>
                <c:pt idx="18">
                  <c:v>0</c:v>
                </c:pt>
                <c:pt idx="19">
                  <c:v>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2-4C3B-91CC-382DEA14CE5B}"/>
            </c:ext>
          </c:extLst>
        </c:ser>
        <c:ser>
          <c:idx val="2"/>
          <c:order val="2"/>
          <c:tx>
            <c:strRef>
              <c:f>Lapas1!$AI$50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Lapas1!$AJ$46:$BC$47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Lapas1!$AJ$50:$BC$50</c:f>
              <c:numCache>
                <c:formatCode>General</c:formatCode>
                <c:ptCount val="20"/>
                <c:pt idx="0">
                  <c:v>3.7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29.63</c:v>
                </c:pt>
                <c:pt idx="5">
                  <c:v>16.22</c:v>
                </c:pt>
                <c:pt idx="6">
                  <c:v>10</c:v>
                </c:pt>
                <c:pt idx="7">
                  <c:v>19.23</c:v>
                </c:pt>
                <c:pt idx="8">
                  <c:v>44.44</c:v>
                </c:pt>
                <c:pt idx="9" formatCode="0.00">
                  <c:v>67.569999999999993</c:v>
                </c:pt>
                <c:pt idx="10" formatCode="0.00">
                  <c:v>60</c:v>
                </c:pt>
                <c:pt idx="11" formatCode="0.00">
                  <c:v>19.23</c:v>
                </c:pt>
                <c:pt idx="12" formatCode="0.00">
                  <c:v>22.22</c:v>
                </c:pt>
                <c:pt idx="13" formatCode="0.00">
                  <c:v>13.51</c:v>
                </c:pt>
                <c:pt idx="14" formatCode="0.00">
                  <c:v>30</c:v>
                </c:pt>
                <c:pt idx="15" formatCode="0.00">
                  <c:v>19.23</c:v>
                </c:pt>
                <c:pt idx="16" formatCode="0.00">
                  <c:v>0</c:v>
                </c:pt>
                <c:pt idx="17" formatCode="0.00">
                  <c:v>2.7</c:v>
                </c:pt>
                <c:pt idx="18" formatCode="0.00">
                  <c:v>0</c:v>
                </c:pt>
                <c:pt idx="19" formatCode="0.00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D2-4C3B-91CC-382DEA14CE5B}"/>
            </c:ext>
          </c:extLst>
        </c:ser>
        <c:ser>
          <c:idx val="3"/>
          <c:order val="3"/>
          <c:tx>
            <c:strRef>
              <c:f>Lapas1!$AI$51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Lapas1!$AJ$46:$BC$47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Lapas1!$AJ$51:$BC$51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6.67</c:v>
                </c:pt>
                <c:pt idx="4">
                  <c:v>20</c:v>
                </c:pt>
                <c:pt idx="5">
                  <c:v>27.27</c:v>
                </c:pt>
                <c:pt idx="6">
                  <c:v>75</c:v>
                </c:pt>
                <c:pt idx="7" formatCode="0.00">
                  <c:v>33.33</c:v>
                </c:pt>
                <c:pt idx="8" formatCode="0.00">
                  <c:v>60</c:v>
                </c:pt>
                <c:pt idx="9" formatCode="0.00">
                  <c:v>45.45</c:v>
                </c:pt>
                <c:pt idx="10" formatCode="0.00">
                  <c:v>25</c:v>
                </c:pt>
                <c:pt idx="11" formatCode="0.00">
                  <c:v>33.33</c:v>
                </c:pt>
                <c:pt idx="12" formatCode="0.00">
                  <c:v>20</c:v>
                </c:pt>
                <c:pt idx="13" formatCode="0.00">
                  <c:v>18.18</c:v>
                </c:pt>
                <c:pt idx="14" formatCode="0.00">
                  <c:v>0</c:v>
                </c:pt>
                <c:pt idx="15" formatCode="0.00">
                  <c:v>6.67</c:v>
                </c:pt>
                <c:pt idx="16" formatCode="0.00">
                  <c:v>0</c:v>
                </c:pt>
                <c:pt idx="17" formatCode="0.00">
                  <c:v>9.09</c:v>
                </c:pt>
                <c:pt idx="18" formatCode="0.00">
                  <c:v>0</c:v>
                </c:pt>
                <c:pt idx="19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D2-4C3B-91CC-382DEA14C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180847"/>
        <c:axId val="1"/>
      </c:barChart>
      <c:catAx>
        <c:axId val="146418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6418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/>
              <a:t>Fizikos VBE įvertinimas </a:t>
            </a:r>
          </a:p>
        </c:rich>
      </c:tx>
      <c:layout>
        <c:manualLayout>
          <c:xMode val="edge"/>
          <c:yMode val="edge"/>
          <c:x val="0.39153546751537949"/>
          <c:y val="4.6243146308282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4.9156988188976368E-2"/>
          <c:y val="0.15063152522601339"/>
          <c:w val="0.9508430118110236"/>
          <c:h val="0.66197812773403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Lapas1!$AI$72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Lapas1!$AJ$70:$BC$71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Lapas1!$AJ$72:$BC$72</c:f>
              <c:numCache>
                <c:formatCode>0.00</c:formatCode>
                <c:ptCount val="20"/>
                <c:pt idx="0" formatCode="General">
                  <c:v>4.8600000000000003</c:v>
                </c:pt>
                <c:pt idx="1">
                  <c:v>2.88</c:v>
                </c:pt>
                <c:pt idx="2">
                  <c:v>2.97</c:v>
                </c:pt>
                <c:pt idx="3">
                  <c:v>5.27</c:v>
                </c:pt>
                <c:pt idx="4">
                  <c:v>39.64</c:v>
                </c:pt>
                <c:pt idx="5">
                  <c:v>39.770000000000003</c:v>
                </c:pt>
                <c:pt idx="6">
                  <c:v>38.65</c:v>
                </c:pt>
                <c:pt idx="7">
                  <c:v>37.71</c:v>
                </c:pt>
                <c:pt idx="8">
                  <c:v>40.15</c:v>
                </c:pt>
                <c:pt idx="9">
                  <c:v>46</c:v>
                </c:pt>
                <c:pt idx="10">
                  <c:v>47.41</c:v>
                </c:pt>
                <c:pt idx="11">
                  <c:v>46.1</c:v>
                </c:pt>
                <c:pt idx="12">
                  <c:v>12.23</c:v>
                </c:pt>
                <c:pt idx="13">
                  <c:v>8.74</c:v>
                </c:pt>
                <c:pt idx="14">
                  <c:v>9.33</c:v>
                </c:pt>
                <c:pt idx="15">
                  <c:v>9.32</c:v>
                </c:pt>
                <c:pt idx="16">
                  <c:v>3.13</c:v>
                </c:pt>
                <c:pt idx="17">
                  <c:v>2.62</c:v>
                </c:pt>
                <c:pt idx="18">
                  <c:v>1.64</c:v>
                </c:pt>
                <c:pt idx="19">
                  <c:v>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6-499E-AB43-D29909B71D0A}"/>
            </c:ext>
          </c:extLst>
        </c:ser>
        <c:ser>
          <c:idx val="1"/>
          <c:order val="1"/>
          <c:tx>
            <c:strRef>
              <c:f>Lapas1!$AI$73</c:f>
              <c:strCache>
                <c:ptCount val="1"/>
                <c:pt idx="0">
                  <c:v>Rietavo sav.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Lapas1!$AJ$70:$BC$71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Lapas1!$AJ$73:$BC$73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">
                  <c:v>50</c:v>
                </c:pt>
                <c:pt idx="6" formatCode="0.00">
                  <c:v>42.86</c:v>
                </c:pt>
                <c:pt idx="7" formatCode="0.00">
                  <c:v>25</c:v>
                </c:pt>
                <c:pt idx="8" formatCode="0.00">
                  <c:v>100</c:v>
                </c:pt>
                <c:pt idx="9" formatCode="0.00">
                  <c:v>50</c:v>
                </c:pt>
                <c:pt idx="10" formatCode="0.00">
                  <c:v>57.14</c:v>
                </c:pt>
                <c:pt idx="11" formatCode="0.00">
                  <c:v>75</c:v>
                </c:pt>
                <c:pt idx="12" formatCode="0.00">
                  <c:v>0</c:v>
                </c:pt>
                <c:pt idx="13" formatCode="0.00">
                  <c:v>0</c:v>
                </c:pt>
                <c:pt idx="14" formatCode="0.00">
                  <c:v>0</c:v>
                </c:pt>
                <c:pt idx="15" formatCode="0.00">
                  <c:v>0</c:v>
                </c:pt>
                <c:pt idx="16" formatCode="0.00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6-499E-AB43-D29909B71D0A}"/>
            </c:ext>
          </c:extLst>
        </c:ser>
        <c:ser>
          <c:idx val="2"/>
          <c:order val="2"/>
          <c:tx>
            <c:strRef>
              <c:f>Lapas1!$AI$74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Lapas1!$AJ$70:$BC$71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Lapas1!$AJ$74:$BC$74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">
                  <c:v>66.67</c:v>
                </c:pt>
                <c:pt idx="6" formatCode="0.00">
                  <c:v>50</c:v>
                </c:pt>
                <c:pt idx="7" formatCode="0.00">
                  <c:v>40</c:v>
                </c:pt>
                <c:pt idx="8" formatCode="0.00">
                  <c:v>0</c:v>
                </c:pt>
                <c:pt idx="9" formatCode="0.00">
                  <c:v>33.33</c:v>
                </c:pt>
                <c:pt idx="10" formatCode="0.00">
                  <c:v>50</c:v>
                </c:pt>
                <c:pt idx="11" formatCode="0.00">
                  <c:v>60</c:v>
                </c:pt>
                <c:pt idx="12" formatCode="0.00">
                  <c:v>0</c:v>
                </c:pt>
                <c:pt idx="13" formatCode="0.00">
                  <c:v>0</c:v>
                </c:pt>
                <c:pt idx="14" formatCode="0.00">
                  <c:v>0</c:v>
                </c:pt>
                <c:pt idx="15" formatCode="0.00">
                  <c:v>0</c:v>
                </c:pt>
                <c:pt idx="16" formatCode="0.00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6-499E-AB43-D29909B71D0A}"/>
            </c:ext>
          </c:extLst>
        </c:ser>
        <c:ser>
          <c:idx val="3"/>
          <c:order val="3"/>
          <c:tx>
            <c:strRef>
              <c:f>Lapas1!$AI$75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Lapas1!$AJ$70:$BC$71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Lapas1!$AJ$75:$BC$75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">
                  <c:v>0</c:v>
                </c:pt>
                <c:pt idx="6" formatCode="0.00">
                  <c:v>0</c:v>
                </c:pt>
                <c:pt idx="7" formatCode="0.00">
                  <c:v>0</c:v>
                </c:pt>
                <c:pt idx="8" formatCode="0.00">
                  <c:v>100</c:v>
                </c:pt>
                <c:pt idx="9" formatCode="0.00">
                  <c:v>100</c:v>
                </c:pt>
                <c:pt idx="10" formatCode="0.00">
                  <c:v>100</c:v>
                </c:pt>
                <c:pt idx="11" formatCode="0.00">
                  <c:v>100</c:v>
                </c:pt>
                <c:pt idx="12" formatCode="0.00">
                  <c:v>0</c:v>
                </c:pt>
                <c:pt idx="13" formatCode="0.00">
                  <c:v>0</c:v>
                </c:pt>
                <c:pt idx="14" formatCode="0.00">
                  <c:v>0</c:v>
                </c:pt>
                <c:pt idx="15" formatCode="0.00">
                  <c:v>0</c:v>
                </c:pt>
                <c:pt idx="16" formatCode="0.00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96-499E-AB43-D29909B71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189663"/>
        <c:axId val="1"/>
      </c:barChart>
      <c:catAx>
        <c:axId val="146418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6418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/>
              <a:t>Biologijos VBE įvertinimai </a:t>
            </a:r>
          </a:p>
        </c:rich>
      </c:tx>
      <c:layout>
        <c:manualLayout>
          <c:xMode val="edge"/>
          <c:yMode val="edge"/>
          <c:x val="0.31708848097692532"/>
          <c:y val="4.4313413477782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7.6115680660680821E-2"/>
          <c:y val="0.12064414355936932"/>
          <c:w val="0.90380807086614157"/>
          <c:h val="0.70733784350795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Lapas1!$AI$80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Lapas1!$AJ$78:$BC$79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Lapas1!$AJ$80:$BC$80</c:f>
              <c:numCache>
                <c:formatCode>0.00</c:formatCode>
                <c:ptCount val="20"/>
                <c:pt idx="0" formatCode="General">
                  <c:v>2.25</c:v>
                </c:pt>
                <c:pt idx="1">
                  <c:v>3.75</c:v>
                </c:pt>
                <c:pt idx="2">
                  <c:v>2.81</c:v>
                </c:pt>
                <c:pt idx="3">
                  <c:v>2.2599999999999998</c:v>
                </c:pt>
                <c:pt idx="4">
                  <c:v>35.659999999999997</c:v>
                </c:pt>
                <c:pt idx="5">
                  <c:v>37.909999999999997</c:v>
                </c:pt>
                <c:pt idx="6">
                  <c:v>30.29</c:v>
                </c:pt>
                <c:pt idx="7">
                  <c:v>26.78</c:v>
                </c:pt>
                <c:pt idx="8">
                  <c:v>50.67</c:v>
                </c:pt>
                <c:pt idx="9">
                  <c:v>50.49</c:v>
                </c:pt>
                <c:pt idx="10">
                  <c:v>46.13</c:v>
                </c:pt>
                <c:pt idx="11">
                  <c:v>53.16</c:v>
                </c:pt>
                <c:pt idx="12">
                  <c:v>10.54</c:v>
                </c:pt>
                <c:pt idx="13">
                  <c:v>7.5</c:v>
                </c:pt>
                <c:pt idx="14">
                  <c:v>17.95</c:v>
                </c:pt>
                <c:pt idx="15">
                  <c:v>16.27</c:v>
                </c:pt>
                <c:pt idx="16">
                  <c:v>0.88</c:v>
                </c:pt>
                <c:pt idx="17">
                  <c:v>0.35</c:v>
                </c:pt>
                <c:pt idx="18">
                  <c:v>2.81</c:v>
                </c:pt>
                <c:pt idx="19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B-48CF-BA40-9BDE1A649AC5}"/>
            </c:ext>
          </c:extLst>
        </c:ser>
        <c:ser>
          <c:idx val="1"/>
          <c:order val="1"/>
          <c:tx>
            <c:strRef>
              <c:f>Lapas1!$AI$81</c:f>
              <c:strCache>
                <c:ptCount val="1"/>
                <c:pt idx="0">
                  <c:v>Rietavo sav.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Lapas1!$AJ$78:$BC$79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Lapas1!$AJ$81:$BC$81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55.56</c:v>
                </c:pt>
                <c:pt idx="5">
                  <c:v>29.41</c:v>
                </c:pt>
                <c:pt idx="6" formatCode="General">
                  <c:v>50</c:v>
                </c:pt>
                <c:pt idx="7" formatCode="General">
                  <c:v>40</c:v>
                </c:pt>
                <c:pt idx="8" formatCode="General">
                  <c:v>44.44</c:v>
                </c:pt>
                <c:pt idx="9">
                  <c:v>70.59</c:v>
                </c:pt>
                <c:pt idx="10" formatCode="General">
                  <c:v>43.75</c:v>
                </c:pt>
                <c:pt idx="11" formatCode="General">
                  <c:v>53.33</c:v>
                </c:pt>
                <c:pt idx="12" formatCode="General">
                  <c:v>0</c:v>
                </c:pt>
                <c:pt idx="13">
                  <c:v>0</c:v>
                </c:pt>
                <c:pt idx="14" formatCode="General">
                  <c:v>6.25</c:v>
                </c:pt>
                <c:pt idx="15" formatCode="General">
                  <c:v>6.67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B-48CF-BA40-9BDE1A649AC5}"/>
            </c:ext>
          </c:extLst>
        </c:ser>
        <c:ser>
          <c:idx val="2"/>
          <c:order val="2"/>
          <c:tx>
            <c:strRef>
              <c:f>Lapas1!$AI$82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Lapas1!$AJ$78:$BC$79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Lapas1!$AJ$82:$BC$82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25</c:v>
                </c:pt>
                <c:pt idx="5">
                  <c:v>26.67</c:v>
                </c:pt>
                <c:pt idx="6" formatCode="General">
                  <c:v>42.86</c:v>
                </c:pt>
                <c:pt idx="7" formatCode="General">
                  <c:v>33.33</c:v>
                </c:pt>
                <c:pt idx="8" formatCode="General">
                  <c:v>75</c:v>
                </c:pt>
                <c:pt idx="9">
                  <c:v>73.33</c:v>
                </c:pt>
                <c:pt idx="10" formatCode="General">
                  <c:v>50</c:v>
                </c:pt>
                <c:pt idx="11" formatCode="General">
                  <c:v>58.33</c:v>
                </c:pt>
                <c:pt idx="12" formatCode="General">
                  <c:v>0</c:v>
                </c:pt>
                <c:pt idx="13">
                  <c:v>0</c:v>
                </c:pt>
                <c:pt idx="14" formatCode="General">
                  <c:v>7.14</c:v>
                </c:pt>
                <c:pt idx="15" formatCode="General">
                  <c:v>8.33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6B-48CF-BA40-9BDE1A649AC5}"/>
            </c:ext>
          </c:extLst>
        </c:ser>
        <c:ser>
          <c:idx val="3"/>
          <c:order val="3"/>
          <c:tx>
            <c:strRef>
              <c:f>Lapas1!$AI$83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Lapas1!$AJ$78:$BC$79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Lapas1!$AJ$83:$BC$83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80</c:v>
                </c:pt>
                <c:pt idx="5">
                  <c:v>50</c:v>
                </c:pt>
                <c:pt idx="6" formatCode="General">
                  <c:v>100</c:v>
                </c:pt>
                <c:pt idx="7" formatCode="General">
                  <c:v>66.67</c:v>
                </c:pt>
                <c:pt idx="8" formatCode="General">
                  <c:v>20</c:v>
                </c:pt>
                <c:pt idx="9">
                  <c:v>50</c:v>
                </c:pt>
                <c:pt idx="10" formatCode="General">
                  <c:v>0</c:v>
                </c:pt>
                <c:pt idx="11" formatCode="General">
                  <c:v>33.33</c:v>
                </c:pt>
                <c:pt idx="12" formatCode="General">
                  <c:v>0</c:v>
                </c:pt>
                <c:pt idx="13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6B-48CF-BA40-9BDE1A649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170639"/>
        <c:axId val="1"/>
      </c:barChart>
      <c:catAx>
        <c:axId val="146417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6417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t-L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/>
              <a:t>Geografijos VBE įvertinimas </a:t>
            </a:r>
          </a:p>
        </c:rich>
      </c:tx>
      <c:layout>
        <c:manualLayout>
          <c:xMode val="edge"/>
          <c:yMode val="edge"/>
          <c:x val="0.36507066983121117"/>
          <c:y val="3.0235418528842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8411286890341505E-2"/>
          <c:y val="0.11253327200986894"/>
          <c:w val="0.95869104586447418"/>
          <c:h val="0.69709950051490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Lapas1!$AI$88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Lapas1!$AJ$86:$BC$87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Lapas1!$AJ$88:$BC$88</c:f>
              <c:numCache>
                <c:formatCode>0.00</c:formatCode>
                <c:ptCount val="20"/>
                <c:pt idx="0" formatCode="General">
                  <c:v>1.39</c:v>
                </c:pt>
                <c:pt idx="1">
                  <c:v>0.85</c:v>
                </c:pt>
                <c:pt idx="2">
                  <c:v>2.0099999999999998</c:v>
                </c:pt>
                <c:pt idx="3">
                  <c:v>1.03</c:v>
                </c:pt>
                <c:pt idx="4">
                  <c:v>32.29</c:v>
                </c:pt>
                <c:pt idx="5">
                  <c:v>26.91</c:v>
                </c:pt>
                <c:pt idx="6">
                  <c:v>35.43</c:v>
                </c:pt>
                <c:pt idx="7">
                  <c:v>35.85</c:v>
                </c:pt>
                <c:pt idx="8">
                  <c:v>62.09</c:v>
                </c:pt>
                <c:pt idx="9">
                  <c:v>64.959999999999994</c:v>
                </c:pt>
                <c:pt idx="10">
                  <c:v>57.32</c:v>
                </c:pt>
                <c:pt idx="11">
                  <c:v>56.29</c:v>
                </c:pt>
                <c:pt idx="12">
                  <c:v>4.05</c:v>
                </c:pt>
                <c:pt idx="13">
                  <c:v>6.97</c:v>
                </c:pt>
                <c:pt idx="14">
                  <c:v>4.75</c:v>
                </c:pt>
                <c:pt idx="15">
                  <c:v>5.83</c:v>
                </c:pt>
                <c:pt idx="16">
                  <c:v>0.18</c:v>
                </c:pt>
                <c:pt idx="17">
                  <c:v>0.32</c:v>
                </c:pt>
                <c:pt idx="18">
                  <c:v>0.49</c:v>
                </c:pt>
                <c:pt idx="19">
                  <c:v>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0-4238-84BA-4E9A265D5089}"/>
            </c:ext>
          </c:extLst>
        </c:ser>
        <c:ser>
          <c:idx val="1"/>
          <c:order val="1"/>
          <c:tx>
            <c:strRef>
              <c:f>Lapas1!$AI$89</c:f>
              <c:strCache>
                <c:ptCount val="1"/>
                <c:pt idx="0">
                  <c:v>Rietavo sav.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Lapas1!$AJ$86:$BC$87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Lapas1!$AJ$89:$BC$89</c:f>
              <c:numCache>
                <c:formatCode>General</c:formatCode>
                <c:ptCount val="20"/>
                <c:pt idx="0">
                  <c:v>5.56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38.89</c:v>
                </c:pt>
                <c:pt idx="5" formatCode="0.00">
                  <c:v>12.5</c:v>
                </c:pt>
                <c:pt idx="6">
                  <c:v>28.57</c:v>
                </c:pt>
                <c:pt idx="7">
                  <c:v>60</c:v>
                </c:pt>
                <c:pt idx="8">
                  <c:v>55.56</c:v>
                </c:pt>
                <c:pt idx="9" formatCode="0.00">
                  <c:v>81.25</c:v>
                </c:pt>
                <c:pt idx="10">
                  <c:v>71.430000000000007</c:v>
                </c:pt>
                <c:pt idx="11">
                  <c:v>40</c:v>
                </c:pt>
                <c:pt idx="12">
                  <c:v>0</c:v>
                </c:pt>
                <c:pt idx="13" formatCode="0.00">
                  <c:v>6.25</c:v>
                </c:pt>
                <c:pt idx="14" formatCode="0">
                  <c:v>0</c:v>
                </c:pt>
                <c:pt idx="15" formatCode="0">
                  <c:v>0</c:v>
                </c:pt>
                <c:pt idx="16" formatCode="0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0-4238-84BA-4E9A265D5089}"/>
            </c:ext>
          </c:extLst>
        </c:ser>
        <c:ser>
          <c:idx val="2"/>
          <c:order val="2"/>
          <c:tx>
            <c:strRef>
              <c:f>Lapas1!$AI$90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Lapas1!$AJ$86:$BC$87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Lapas1!$AJ$90:$BC$90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42.86</c:v>
                </c:pt>
                <c:pt idx="5" formatCode="0.00">
                  <c:v>14.29</c:v>
                </c:pt>
                <c:pt idx="6">
                  <c:v>28.57</c:v>
                </c:pt>
                <c:pt idx="7">
                  <c:v>60</c:v>
                </c:pt>
                <c:pt idx="8">
                  <c:v>57.14</c:v>
                </c:pt>
                <c:pt idx="9" formatCode="0.00">
                  <c:v>78.569999999999993</c:v>
                </c:pt>
                <c:pt idx="10">
                  <c:v>71.430000000000007</c:v>
                </c:pt>
                <c:pt idx="11">
                  <c:v>40</c:v>
                </c:pt>
                <c:pt idx="12">
                  <c:v>0</c:v>
                </c:pt>
                <c:pt idx="13" formatCode="0.00">
                  <c:v>0</c:v>
                </c:pt>
                <c:pt idx="14" formatCode="0">
                  <c:v>0</c:v>
                </c:pt>
                <c:pt idx="15" formatCode="0">
                  <c:v>0</c:v>
                </c:pt>
                <c:pt idx="16" formatCode="0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10-4238-84BA-4E9A265D5089}"/>
            </c:ext>
          </c:extLst>
        </c:ser>
        <c:ser>
          <c:idx val="3"/>
          <c:order val="3"/>
          <c:tx>
            <c:strRef>
              <c:f>Lapas1!$AI$91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Lapas1!$AJ$86:$BC$87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Lapas1!$AJ$91:$BC$91</c:f>
              <c:numCache>
                <c:formatCode>General</c:formatCode>
                <c:ptCount val="20"/>
                <c:pt idx="0">
                  <c:v>25</c:v>
                </c:pt>
                <c:pt idx="1">
                  <c:v>0</c:v>
                </c:pt>
                <c:pt idx="4">
                  <c:v>25</c:v>
                </c:pt>
                <c:pt idx="5" formatCode="0.00">
                  <c:v>0</c:v>
                </c:pt>
                <c:pt idx="8">
                  <c:v>50</c:v>
                </c:pt>
                <c:pt idx="9" formatCode="0.00">
                  <c:v>100</c:v>
                </c:pt>
                <c:pt idx="12">
                  <c:v>0</c:v>
                </c:pt>
                <c:pt idx="13" formatCode="0.00">
                  <c:v>0</c:v>
                </c:pt>
                <c:pt idx="16" formatCode="0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10-4238-84BA-4E9A265D5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196159"/>
        <c:axId val="1"/>
      </c:barChart>
      <c:catAx>
        <c:axId val="146419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64196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t-L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Valstybinių brandos egzaminų rezultatai 2021, 2022 ir 2023 metais (neišlaikė %) </a:t>
            </a:r>
          </a:p>
        </c:rich>
      </c:tx>
      <c:layout>
        <c:manualLayout>
          <c:xMode val="edge"/>
          <c:yMode val="edge"/>
          <c:x val="0.14240955174720807"/>
          <c:y val="2.6353489794358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0107937163062891E-2"/>
          <c:y val="0.11866986149566869"/>
          <c:w val="0.95986097770169143"/>
          <c:h val="0.66282565301584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Neišlaikė!$B$5</c:f>
              <c:strCache>
                <c:ptCount val="1"/>
                <c:pt idx="0">
                  <c:v>Visa 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Neišlaikė!$C$3:$AC$4</c:f>
              <c:multiLvlStrCache>
                <c:ptCount val="27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2021</c:v>
                  </c:pt>
                  <c:pt idx="10">
                    <c:v>2022</c:v>
                  </c:pt>
                  <c:pt idx="11">
                    <c:v>2023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2023</c:v>
                  </c:pt>
                  <c:pt idx="15">
                    <c:v>2021</c:v>
                  </c:pt>
                  <c:pt idx="16">
                    <c:v>2022</c:v>
                  </c:pt>
                  <c:pt idx="17">
                    <c:v>2023</c:v>
                  </c:pt>
                  <c:pt idx="18">
                    <c:v>2021</c:v>
                  </c:pt>
                  <c:pt idx="19">
                    <c:v>2022</c:v>
                  </c:pt>
                  <c:pt idx="20">
                    <c:v>2023</c:v>
                  </c:pt>
                  <c:pt idx="21">
                    <c:v>2021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2021</c:v>
                  </c:pt>
                  <c:pt idx="25">
                    <c:v>2022</c:v>
                  </c:pt>
                  <c:pt idx="26">
                    <c:v>2023</c:v>
                  </c:pt>
                </c:lvl>
                <c:lvl>
                  <c:pt idx="0">
                    <c:v>Informacinės technologijos </c:v>
                  </c:pt>
                  <c:pt idx="3">
                    <c:v>Lietuvių k. </c:v>
                  </c:pt>
                  <c:pt idx="6">
                    <c:v>Istorija </c:v>
                  </c:pt>
                  <c:pt idx="9">
                    <c:v>Matematika </c:v>
                  </c:pt>
                  <c:pt idx="12">
                    <c:v>Chemija </c:v>
                  </c:pt>
                  <c:pt idx="15">
                    <c:v>Anglų k. </c:v>
                  </c:pt>
                  <c:pt idx="18">
                    <c:v>Fizika </c:v>
                  </c:pt>
                  <c:pt idx="21">
                    <c:v>Biologija </c:v>
                  </c:pt>
                  <c:pt idx="24">
                    <c:v>Geografija </c:v>
                  </c:pt>
                </c:lvl>
              </c:multiLvlStrCache>
            </c:multiLvlStrRef>
          </c:cat>
          <c:val>
            <c:numRef>
              <c:f>Neišlaikė!$C$5:$AC$5</c:f>
              <c:numCache>
                <c:formatCode>General</c:formatCode>
                <c:ptCount val="27"/>
                <c:pt idx="0">
                  <c:v>8.65</c:v>
                </c:pt>
                <c:pt idx="1">
                  <c:v>13.99</c:v>
                </c:pt>
                <c:pt idx="2">
                  <c:v>9.3000000000000007</c:v>
                </c:pt>
                <c:pt idx="3">
                  <c:v>8.64</c:v>
                </c:pt>
                <c:pt idx="4">
                  <c:v>8</c:v>
                </c:pt>
                <c:pt idx="5">
                  <c:v>7.07</c:v>
                </c:pt>
                <c:pt idx="6">
                  <c:v>1.34</c:v>
                </c:pt>
                <c:pt idx="7">
                  <c:v>0.85</c:v>
                </c:pt>
                <c:pt idx="8">
                  <c:v>2.36</c:v>
                </c:pt>
                <c:pt idx="9" formatCode="0.00">
                  <c:v>15.22</c:v>
                </c:pt>
                <c:pt idx="10" formatCode="0.00">
                  <c:v>35.409999999999997</c:v>
                </c:pt>
                <c:pt idx="11">
                  <c:v>15.42</c:v>
                </c:pt>
                <c:pt idx="15">
                  <c:v>2.09</c:v>
                </c:pt>
                <c:pt idx="16">
                  <c:v>1.62</c:v>
                </c:pt>
                <c:pt idx="17">
                  <c:v>1.75</c:v>
                </c:pt>
                <c:pt idx="18">
                  <c:v>2.97</c:v>
                </c:pt>
                <c:pt idx="19">
                  <c:v>2.88</c:v>
                </c:pt>
                <c:pt idx="20">
                  <c:v>4.8600000000000003</c:v>
                </c:pt>
                <c:pt idx="21">
                  <c:v>2.81</c:v>
                </c:pt>
                <c:pt idx="22">
                  <c:v>3.75</c:v>
                </c:pt>
                <c:pt idx="23">
                  <c:v>2.25</c:v>
                </c:pt>
                <c:pt idx="24">
                  <c:v>1.03</c:v>
                </c:pt>
                <c:pt idx="25">
                  <c:v>2.0099999999999998</c:v>
                </c:pt>
                <c:pt idx="26">
                  <c:v>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7-415D-A64B-5B6D0231F0A3}"/>
            </c:ext>
          </c:extLst>
        </c:ser>
        <c:ser>
          <c:idx val="1"/>
          <c:order val="1"/>
          <c:tx>
            <c:strRef>
              <c:f>Neišlaikė!$B$6</c:f>
              <c:strCache>
                <c:ptCount val="1"/>
                <c:pt idx="0">
                  <c:v>Rietavo sav.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Neišlaikė!$C$3:$AC$4</c:f>
              <c:multiLvlStrCache>
                <c:ptCount val="27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2021</c:v>
                  </c:pt>
                  <c:pt idx="10">
                    <c:v>2022</c:v>
                  </c:pt>
                  <c:pt idx="11">
                    <c:v>2023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2023</c:v>
                  </c:pt>
                  <c:pt idx="15">
                    <c:v>2021</c:v>
                  </c:pt>
                  <c:pt idx="16">
                    <c:v>2022</c:v>
                  </c:pt>
                  <c:pt idx="17">
                    <c:v>2023</c:v>
                  </c:pt>
                  <c:pt idx="18">
                    <c:v>2021</c:v>
                  </c:pt>
                  <c:pt idx="19">
                    <c:v>2022</c:v>
                  </c:pt>
                  <c:pt idx="20">
                    <c:v>2023</c:v>
                  </c:pt>
                  <c:pt idx="21">
                    <c:v>2021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2021</c:v>
                  </c:pt>
                  <c:pt idx="25">
                    <c:v>2022</c:v>
                  </c:pt>
                  <c:pt idx="26">
                    <c:v>2023</c:v>
                  </c:pt>
                </c:lvl>
                <c:lvl>
                  <c:pt idx="0">
                    <c:v>Informacinės technologijos </c:v>
                  </c:pt>
                  <c:pt idx="3">
                    <c:v>Lietuvių k. </c:v>
                  </c:pt>
                  <c:pt idx="6">
                    <c:v>Istorija </c:v>
                  </c:pt>
                  <c:pt idx="9">
                    <c:v>Matematika </c:v>
                  </c:pt>
                  <c:pt idx="12">
                    <c:v>Chemija </c:v>
                  </c:pt>
                  <c:pt idx="15">
                    <c:v>Anglų k. </c:v>
                  </c:pt>
                  <c:pt idx="18">
                    <c:v>Fizika </c:v>
                  </c:pt>
                  <c:pt idx="21">
                    <c:v>Biologija </c:v>
                  </c:pt>
                  <c:pt idx="24">
                    <c:v>Geografija </c:v>
                  </c:pt>
                </c:lvl>
              </c:multiLvlStrCache>
            </c:multiLvlStrRef>
          </c:cat>
          <c:val>
            <c:numRef>
              <c:f>Neišlaikė!$C$6:$AC$6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2.86</c:v>
                </c:pt>
                <c:pt idx="4">
                  <c:v>2.5</c:v>
                </c:pt>
                <c:pt idx="5">
                  <c:v>4.55</c:v>
                </c:pt>
                <c:pt idx="6">
                  <c:v>7.69</c:v>
                </c:pt>
                <c:pt idx="7">
                  <c:v>0</c:v>
                </c:pt>
                <c:pt idx="8">
                  <c:v>0</c:v>
                </c:pt>
                <c:pt idx="9" formatCode="0.00">
                  <c:v>6.06</c:v>
                </c:pt>
                <c:pt idx="10" formatCode="0.00">
                  <c:v>19.510000000000002</c:v>
                </c:pt>
                <c:pt idx="11">
                  <c:v>9.09</c:v>
                </c:pt>
                <c:pt idx="15">
                  <c:v>0</c:v>
                </c:pt>
                <c:pt idx="16">
                  <c:v>0</c:v>
                </c:pt>
                <c:pt idx="17">
                  <c:v>3.12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7-415D-A64B-5B6D0231F0A3}"/>
            </c:ext>
          </c:extLst>
        </c:ser>
        <c:ser>
          <c:idx val="2"/>
          <c:order val="2"/>
          <c:tx>
            <c:strRef>
              <c:f>Neišlaikė!$B$7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Neišlaikė!$C$3:$AC$4</c:f>
              <c:multiLvlStrCache>
                <c:ptCount val="27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2021</c:v>
                  </c:pt>
                  <c:pt idx="10">
                    <c:v>2022</c:v>
                  </c:pt>
                  <c:pt idx="11">
                    <c:v>2023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2023</c:v>
                  </c:pt>
                  <c:pt idx="15">
                    <c:v>2021</c:v>
                  </c:pt>
                  <c:pt idx="16">
                    <c:v>2022</c:v>
                  </c:pt>
                  <c:pt idx="17">
                    <c:v>2023</c:v>
                  </c:pt>
                  <c:pt idx="18">
                    <c:v>2021</c:v>
                  </c:pt>
                  <c:pt idx="19">
                    <c:v>2022</c:v>
                  </c:pt>
                  <c:pt idx="20">
                    <c:v>2023</c:v>
                  </c:pt>
                  <c:pt idx="21">
                    <c:v>2021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2021</c:v>
                  </c:pt>
                  <c:pt idx="25">
                    <c:v>2022</c:v>
                  </c:pt>
                  <c:pt idx="26">
                    <c:v>2023</c:v>
                  </c:pt>
                </c:lvl>
                <c:lvl>
                  <c:pt idx="0">
                    <c:v>Informacinės technologijos </c:v>
                  </c:pt>
                  <c:pt idx="3">
                    <c:v>Lietuvių k. </c:v>
                  </c:pt>
                  <c:pt idx="6">
                    <c:v>Istorija </c:v>
                  </c:pt>
                  <c:pt idx="9">
                    <c:v>Matematika </c:v>
                  </c:pt>
                  <c:pt idx="12">
                    <c:v>Chemija </c:v>
                  </c:pt>
                  <c:pt idx="15">
                    <c:v>Anglų k. </c:v>
                  </c:pt>
                  <c:pt idx="18">
                    <c:v>Fizika </c:v>
                  </c:pt>
                  <c:pt idx="21">
                    <c:v>Biologija </c:v>
                  </c:pt>
                  <c:pt idx="24">
                    <c:v>Geografija </c:v>
                  </c:pt>
                </c:lvl>
              </c:multiLvlStrCache>
            </c:multiLvlStrRef>
          </c:cat>
          <c:val>
            <c:numRef>
              <c:f>Neišlaikė!$C$7:$AC$7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3.23</c:v>
                </c:pt>
                <c:pt idx="4">
                  <c:v>0</c:v>
                </c:pt>
                <c:pt idx="5">
                  <c:v>5.8</c:v>
                </c:pt>
                <c:pt idx="6">
                  <c:v>9.09</c:v>
                </c:pt>
                <c:pt idx="7">
                  <c:v>0</c:v>
                </c:pt>
                <c:pt idx="8">
                  <c:v>0</c:v>
                </c:pt>
                <c:pt idx="9">
                  <c:v>3.33</c:v>
                </c:pt>
                <c:pt idx="10">
                  <c:v>24.24</c:v>
                </c:pt>
                <c:pt idx="11">
                  <c:v>12.5</c:v>
                </c:pt>
                <c:pt idx="15">
                  <c:v>0</c:v>
                </c:pt>
                <c:pt idx="16">
                  <c:v>0</c:v>
                </c:pt>
                <c:pt idx="17">
                  <c:v>3.7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17-415D-A64B-5B6D0231F0A3}"/>
            </c:ext>
          </c:extLst>
        </c:ser>
        <c:ser>
          <c:idx val="3"/>
          <c:order val="3"/>
          <c:tx>
            <c:strRef>
              <c:f>Neišlaikė!$B$8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Neišlaikė!$C$3:$AC$4</c:f>
              <c:multiLvlStrCache>
                <c:ptCount val="27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2021</c:v>
                  </c:pt>
                  <c:pt idx="10">
                    <c:v>2022</c:v>
                  </c:pt>
                  <c:pt idx="11">
                    <c:v>2023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2023</c:v>
                  </c:pt>
                  <c:pt idx="15">
                    <c:v>2021</c:v>
                  </c:pt>
                  <c:pt idx="16">
                    <c:v>2022</c:v>
                  </c:pt>
                  <c:pt idx="17">
                    <c:v>2023</c:v>
                  </c:pt>
                  <c:pt idx="18">
                    <c:v>2021</c:v>
                  </c:pt>
                  <c:pt idx="19">
                    <c:v>2022</c:v>
                  </c:pt>
                  <c:pt idx="20">
                    <c:v>2023</c:v>
                  </c:pt>
                  <c:pt idx="21">
                    <c:v>2021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2021</c:v>
                  </c:pt>
                  <c:pt idx="25">
                    <c:v>2022</c:v>
                  </c:pt>
                  <c:pt idx="26">
                    <c:v>2023</c:v>
                  </c:pt>
                </c:lvl>
                <c:lvl>
                  <c:pt idx="0">
                    <c:v>Informacinės technologijos </c:v>
                  </c:pt>
                  <c:pt idx="3">
                    <c:v>Lietuvių k. </c:v>
                  </c:pt>
                  <c:pt idx="6">
                    <c:v>Istorija </c:v>
                  </c:pt>
                  <c:pt idx="9">
                    <c:v>Matematika </c:v>
                  </c:pt>
                  <c:pt idx="12">
                    <c:v>Chemija </c:v>
                  </c:pt>
                  <c:pt idx="15">
                    <c:v>Anglų k. </c:v>
                  </c:pt>
                  <c:pt idx="18">
                    <c:v>Fizika </c:v>
                  </c:pt>
                  <c:pt idx="21">
                    <c:v>Biologija </c:v>
                  </c:pt>
                  <c:pt idx="24">
                    <c:v>Geografija </c:v>
                  </c:pt>
                </c:lvl>
              </c:multiLvlStrCache>
            </c:multiLvlStrRef>
          </c:cat>
          <c:val>
            <c:numRef>
              <c:f>Neišlaikė!$C$8:$AC$8</c:f>
              <c:numCache>
                <c:formatCode>General</c:formatCode>
                <c:ptCount val="2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8.33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33.33</c:v>
                </c:pt>
                <c:pt idx="10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17-415D-A64B-5B6D0231F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794687"/>
        <c:axId val="1"/>
      </c:barChart>
      <c:catAx>
        <c:axId val="31879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8794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lt-LT" sz="2000"/>
              <a:t>Rietavo sav. VBE vidurkiai 2023 m. </a:t>
            </a:r>
          </a:p>
          <a:p>
            <a:pPr>
              <a:defRPr sz="2000"/>
            </a:pPr>
            <a:r>
              <a:rPr lang="lt-LT" sz="2000"/>
              <a:t>Skliaustuose - laikiusių skaičius  </a:t>
            </a:r>
            <a:endParaRPr lang="en-US" sz="2000"/>
          </a:p>
        </c:rich>
      </c:tx>
      <c:layout>
        <c:manualLayout>
          <c:xMode val="edge"/>
          <c:yMode val="edge"/>
          <c:x val="0.31740173032391661"/>
          <c:y val="2.06259535933638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'Vidurkiai '!$B$22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00FF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A8D-402F-B054-12195E2EE70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A8D-402F-B054-12195E2EE70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8A8D-402F-B054-12195E2EE707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8A8D-402F-B054-12195E2EE707}"/>
              </c:ext>
            </c:extLst>
          </c:dPt>
          <c:dPt>
            <c:idx val="6"/>
            <c:invertIfNegative val="0"/>
            <c:bubble3D val="0"/>
            <c:spPr>
              <a:solidFill>
                <a:srgbClr val="00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8A8D-402F-B054-12195E2EE707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8A8D-402F-B054-12195E2EE707}"/>
              </c:ext>
            </c:extLst>
          </c:dPt>
          <c:dPt>
            <c:idx val="8"/>
            <c:invertIfNegative val="0"/>
            <c:bubble3D val="0"/>
            <c:spPr>
              <a:solidFill>
                <a:srgbClr val="9900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8A8D-402F-B054-12195E2EE707}"/>
              </c:ext>
            </c:extLst>
          </c:dPt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'Vidurkiai '!$A$23:$A$31</c:f>
              <c:strCache>
                <c:ptCount val="9"/>
                <c:pt idx="0">
                  <c:v>Inf.technologijos (6)</c:v>
                </c:pt>
                <c:pt idx="1">
                  <c:v>Lietuvių k. (22)</c:v>
                </c:pt>
                <c:pt idx="2">
                  <c:v>Istorija (11) </c:v>
                </c:pt>
                <c:pt idx="3">
                  <c:v>Matematika (22)</c:v>
                </c:pt>
                <c:pt idx="4">
                  <c:v>Chemija -</c:v>
                </c:pt>
                <c:pt idx="5">
                  <c:v>Anglų k. (32) </c:v>
                </c:pt>
                <c:pt idx="6">
                  <c:v>Fizika (1)</c:v>
                </c:pt>
                <c:pt idx="7">
                  <c:v>Biologija (9) </c:v>
                </c:pt>
                <c:pt idx="8">
                  <c:v>Geografija (18)</c:v>
                </c:pt>
              </c:strCache>
            </c:strRef>
          </c:cat>
          <c:val>
            <c:numRef>
              <c:f>'Vidurkiai '!$B$23:$B$31</c:f>
              <c:numCache>
                <c:formatCode>General</c:formatCode>
                <c:ptCount val="9"/>
                <c:pt idx="0">
                  <c:v>45.5</c:v>
                </c:pt>
                <c:pt idx="1">
                  <c:v>42.09</c:v>
                </c:pt>
                <c:pt idx="2">
                  <c:v>42.18</c:v>
                </c:pt>
                <c:pt idx="3">
                  <c:v>32.36</c:v>
                </c:pt>
                <c:pt idx="5">
                  <c:v>56.69</c:v>
                </c:pt>
                <c:pt idx="6">
                  <c:v>41</c:v>
                </c:pt>
                <c:pt idx="7">
                  <c:v>39.11</c:v>
                </c:pt>
                <c:pt idx="8">
                  <c:v>42.83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A8D-402F-B054-12195E2EE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797471"/>
        <c:axId val="1"/>
      </c:barChart>
      <c:catAx>
        <c:axId val="3187974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797471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Lapas1!$O$3</c:f>
              <c:strCache>
                <c:ptCount val="1"/>
                <c:pt idx="0">
                  <c:v>Rietavo sav. Tverų gimnazija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Lapas1!$N$4:$N$5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Lapas1!$O$4:$O$5</c:f>
              <c:numCache>
                <c:formatCode>General</c:formatCode>
                <c:ptCount val="2"/>
                <c:pt idx="0">
                  <c:v>56.9</c:v>
                </c:pt>
                <c:pt idx="1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7-414D-BA36-1B9D8D375AFD}"/>
            </c:ext>
          </c:extLst>
        </c:ser>
        <c:ser>
          <c:idx val="1"/>
          <c:order val="1"/>
          <c:tx>
            <c:strRef>
              <c:f>Lapas1!$P$3</c:f>
              <c:strCache>
                <c:ptCount val="1"/>
                <c:pt idx="0">
                  <c:v>Rietavo Lauryno Ivinskio gimnazija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Lapas1!$N$4:$N$5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Lapas1!$P$4:$P$5</c:f>
              <c:numCache>
                <c:formatCode>General</c:formatCode>
                <c:ptCount val="2"/>
                <c:pt idx="0">
                  <c:v>58.1</c:v>
                </c:pt>
                <c:pt idx="1">
                  <c:v>60.1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7-414D-BA36-1B9D8D375AFD}"/>
            </c:ext>
          </c:extLst>
        </c:ser>
        <c:ser>
          <c:idx val="2"/>
          <c:order val="2"/>
          <c:tx>
            <c:strRef>
              <c:f>Lapas1!$Q$3</c:f>
              <c:strCache>
                <c:ptCount val="1"/>
                <c:pt idx="0">
                  <c:v>Savivaldybės vidurkis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Lapas1!$N$4:$N$5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Lapas1!$Q$4:$Q$5</c:f>
              <c:numCache>
                <c:formatCode>General</c:formatCode>
                <c:ptCount val="2"/>
                <c:pt idx="0">
                  <c:v>61.7</c:v>
                </c:pt>
                <c:pt idx="1">
                  <c:v>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7-414D-BA36-1B9D8D375AFD}"/>
            </c:ext>
          </c:extLst>
        </c:ser>
        <c:ser>
          <c:idx val="3"/>
          <c:order val="3"/>
          <c:tx>
            <c:strRef>
              <c:f>Lapas1!$R$3</c:f>
              <c:strCache>
                <c:ptCount val="1"/>
                <c:pt idx="0">
                  <c:v>Šalies vidurkis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Lapas1!$N$4:$N$5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Lapas1!$R$4:$R$5</c:f>
              <c:numCache>
                <c:formatCode>General</c:formatCode>
                <c:ptCount val="2"/>
                <c:pt idx="0">
                  <c:v>63.3</c:v>
                </c:pt>
                <c:pt idx="1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7-414D-BA36-1B9D8D375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90813392"/>
        <c:axId val="590808112"/>
      </c:barChart>
      <c:catAx>
        <c:axId val="59081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90808112"/>
        <c:crosses val="autoZero"/>
        <c:auto val="1"/>
        <c:lblAlgn val="ctr"/>
        <c:lblOffset val="100"/>
        <c:noMultiLvlLbl val="0"/>
      </c:catAx>
      <c:valAx>
        <c:axId val="59080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9081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VBE vidurkiai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969539577985181E-2"/>
          <c:y val="0.17694286558551039"/>
          <c:w val="0.93959547314903424"/>
          <c:h val="0.5678326467469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'Vidurkiai '!$AJ$9</c:f>
              <c:strCache>
                <c:ptCount val="1"/>
                <c:pt idx="0">
                  <c:v>Visa Lietuva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layout>
                <c:manualLayout>
                  <c:x val="-3.7440309239265982E-3"/>
                  <c:y val="-2.30128015503742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7C-48DE-92BE-1A2476B3D73F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'Vidurkiai '!$AK$7:$AR$8</c:f>
              <c:multiLvlStrCache>
                <c:ptCount val="8"/>
                <c:lvl>
                  <c:pt idx="0">
                    <c:v>2023 m. </c:v>
                  </c:pt>
                  <c:pt idx="1">
                    <c:v>2023 m. </c:v>
                  </c:pt>
                  <c:pt idx="2">
                    <c:v>2023 m.</c:v>
                  </c:pt>
                  <c:pt idx="3">
                    <c:v>2023 m.</c:v>
                  </c:pt>
                  <c:pt idx="4">
                    <c:v>2023 m.</c:v>
                  </c:pt>
                  <c:pt idx="5">
                    <c:v>2023 m.</c:v>
                  </c:pt>
                  <c:pt idx="6">
                    <c:v>2023 m. </c:v>
                  </c:pt>
                  <c:pt idx="7">
                    <c:v>2023 m.</c:v>
                  </c:pt>
                </c:lvl>
                <c:lvl>
                  <c:pt idx="0">
                    <c:v>Lietuvių kalba ir literatūra </c:v>
                  </c:pt>
                  <c:pt idx="1">
                    <c:v>Anglų k. </c:v>
                  </c:pt>
                  <c:pt idx="2">
                    <c:v>Istorija </c:v>
                  </c:pt>
                  <c:pt idx="3">
                    <c:v>Matematika </c:v>
                  </c:pt>
                  <c:pt idx="4">
                    <c:v>Biologija </c:v>
                  </c:pt>
                  <c:pt idx="5">
                    <c:v>Fizika </c:v>
                  </c:pt>
                  <c:pt idx="6">
                    <c:v>Informacinės technologijos </c:v>
                  </c:pt>
                  <c:pt idx="7">
                    <c:v>Geografija </c:v>
                  </c:pt>
                </c:lvl>
              </c:multiLvlStrCache>
            </c:multiLvlStrRef>
          </c:cat>
          <c:val>
            <c:numRef>
              <c:f>'Vidurkiai '!$AK$9:$AR$9</c:f>
              <c:numCache>
                <c:formatCode>General</c:formatCode>
                <c:ptCount val="8"/>
                <c:pt idx="0">
                  <c:v>49.02</c:v>
                </c:pt>
                <c:pt idx="1">
                  <c:v>63.47</c:v>
                </c:pt>
                <c:pt idx="2">
                  <c:v>41.54</c:v>
                </c:pt>
                <c:pt idx="3">
                  <c:v>37.35</c:v>
                </c:pt>
                <c:pt idx="4">
                  <c:v>49.14</c:v>
                </c:pt>
                <c:pt idx="5">
                  <c:v>47.47</c:v>
                </c:pt>
                <c:pt idx="6">
                  <c:v>40.26</c:v>
                </c:pt>
                <c:pt idx="7">
                  <c:v>47.18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C-48DE-92BE-1A2476B3D73F}"/>
            </c:ext>
          </c:extLst>
        </c:ser>
        <c:ser>
          <c:idx val="1"/>
          <c:order val="1"/>
          <c:tx>
            <c:strRef>
              <c:f>'Vidurkiai '!$AJ$10</c:f>
              <c:strCache>
                <c:ptCount val="1"/>
                <c:pt idx="0">
                  <c:v>Rietavo sav.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-2.287992466870924E-17"/>
                  <c:y val="-1.4383000968983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7C-48DE-92BE-1A2476B3D73F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'Vidurkiai '!$AK$7:$AR$8</c:f>
              <c:multiLvlStrCache>
                <c:ptCount val="8"/>
                <c:lvl>
                  <c:pt idx="0">
                    <c:v>2023 m. </c:v>
                  </c:pt>
                  <c:pt idx="1">
                    <c:v>2023 m. </c:v>
                  </c:pt>
                  <c:pt idx="2">
                    <c:v>2023 m.</c:v>
                  </c:pt>
                  <c:pt idx="3">
                    <c:v>2023 m.</c:v>
                  </c:pt>
                  <c:pt idx="4">
                    <c:v>2023 m.</c:v>
                  </c:pt>
                  <c:pt idx="5">
                    <c:v>2023 m.</c:v>
                  </c:pt>
                  <c:pt idx="6">
                    <c:v>2023 m. </c:v>
                  </c:pt>
                  <c:pt idx="7">
                    <c:v>2023 m.</c:v>
                  </c:pt>
                </c:lvl>
                <c:lvl>
                  <c:pt idx="0">
                    <c:v>Lietuvių kalba ir literatūra </c:v>
                  </c:pt>
                  <c:pt idx="1">
                    <c:v>Anglų k. </c:v>
                  </c:pt>
                  <c:pt idx="2">
                    <c:v>Istorija </c:v>
                  </c:pt>
                  <c:pt idx="3">
                    <c:v>Matematika </c:v>
                  </c:pt>
                  <c:pt idx="4">
                    <c:v>Biologija </c:v>
                  </c:pt>
                  <c:pt idx="5">
                    <c:v>Fizika </c:v>
                  </c:pt>
                  <c:pt idx="6">
                    <c:v>Informacinės technologijos </c:v>
                  </c:pt>
                  <c:pt idx="7">
                    <c:v>Geografija </c:v>
                  </c:pt>
                </c:lvl>
              </c:multiLvlStrCache>
            </c:multiLvlStrRef>
          </c:cat>
          <c:val>
            <c:numRef>
              <c:f>'Vidurkiai '!$AK$10:$AR$10</c:f>
              <c:numCache>
                <c:formatCode>General</c:formatCode>
                <c:ptCount val="8"/>
                <c:pt idx="0">
                  <c:v>42.09</c:v>
                </c:pt>
                <c:pt idx="1">
                  <c:v>56.69</c:v>
                </c:pt>
                <c:pt idx="2">
                  <c:v>42.18</c:v>
                </c:pt>
                <c:pt idx="3">
                  <c:v>32.36</c:v>
                </c:pt>
                <c:pt idx="4">
                  <c:v>39.11</c:v>
                </c:pt>
                <c:pt idx="5">
                  <c:v>41</c:v>
                </c:pt>
                <c:pt idx="6">
                  <c:v>45.5</c:v>
                </c:pt>
                <c:pt idx="7">
                  <c:v>42.83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7C-48DE-92BE-1A2476B3D73F}"/>
            </c:ext>
          </c:extLst>
        </c:ser>
        <c:ser>
          <c:idx val="2"/>
          <c:order val="2"/>
          <c:tx>
            <c:strRef>
              <c:f>'Vidurkiai '!$AJ$11</c:f>
              <c:strCache>
                <c:ptCount val="1"/>
                <c:pt idx="0">
                  <c:v>Rietavo Lauryno Ivinskio gimnazija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3.7440309239265982E-3"/>
                  <c:y val="-2.87660019379683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7C-48DE-92BE-1A2476B3D73F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'Vidurkiai '!$AK$7:$AR$8</c:f>
              <c:multiLvlStrCache>
                <c:ptCount val="8"/>
                <c:lvl>
                  <c:pt idx="0">
                    <c:v>2023 m. </c:v>
                  </c:pt>
                  <c:pt idx="1">
                    <c:v>2023 m. </c:v>
                  </c:pt>
                  <c:pt idx="2">
                    <c:v>2023 m.</c:v>
                  </c:pt>
                  <c:pt idx="3">
                    <c:v>2023 m.</c:v>
                  </c:pt>
                  <c:pt idx="4">
                    <c:v>2023 m.</c:v>
                  </c:pt>
                  <c:pt idx="5">
                    <c:v>2023 m.</c:v>
                  </c:pt>
                  <c:pt idx="6">
                    <c:v>2023 m. </c:v>
                  </c:pt>
                  <c:pt idx="7">
                    <c:v>2023 m.</c:v>
                  </c:pt>
                </c:lvl>
                <c:lvl>
                  <c:pt idx="0">
                    <c:v>Lietuvių kalba ir literatūra </c:v>
                  </c:pt>
                  <c:pt idx="1">
                    <c:v>Anglų k. </c:v>
                  </c:pt>
                  <c:pt idx="2">
                    <c:v>Istorija </c:v>
                  </c:pt>
                  <c:pt idx="3">
                    <c:v>Matematika </c:v>
                  </c:pt>
                  <c:pt idx="4">
                    <c:v>Biologija </c:v>
                  </c:pt>
                  <c:pt idx="5">
                    <c:v>Fizika </c:v>
                  </c:pt>
                  <c:pt idx="6">
                    <c:v>Informacinės technologijos </c:v>
                  </c:pt>
                  <c:pt idx="7">
                    <c:v>Geografija </c:v>
                  </c:pt>
                </c:lvl>
              </c:multiLvlStrCache>
            </c:multiLvlStrRef>
          </c:cat>
          <c:val>
            <c:numRef>
              <c:f>'Vidurkiai '!$AK$11:$AR$11</c:f>
              <c:numCache>
                <c:formatCode>General</c:formatCode>
                <c:ptCount val="8"/>
                <c:pt idx="0">
                  <c:v>40.29</c:v>
                </c:pt>
                <c:pt idx="1">
                  <c:v>55.04</c:v>
                </c:pt>
                <c:pt idx="2">
                  <c:v>43.44</c:v>
                </c:pt>
                <c:pt idx="3">
                  <c:v>35</c:v>
                </c:pt>
                <c:pt idx="4">
                  <c:v>44.25</c:v>
                </c:pt>
                <c:pt idx="5">
                  <c:v>0</c:v>
                </c:pt>
                <c:pt idx="6">
                  <c:v>50.67</c:v>
                </c:pt>
                <c:pt idx="7">
                  <c:v>46.71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7C-48DE-92BE-1A2476B3D73F}"/>
            </c:ext>
          </c:extLst>
        </c:ser>
        <c:ser>
          <c:idx val="3"/>
          <c:order val="3"/>
          <c:tx>
            <c:strRef>
              <c:f>'Vidurkiai '!$AJ$12</c:f>
              <c:strCache>
                <c:ptCount val="1"/>
                <c:pt idx="0">
                  <c:v>Tverų gimnazija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'Vidurkiai '!$AK$7:$AR$8</c:f>
              <c:multiLvlStrCache>
                <c:ptCount val="8"/>
                <c:lvl>
                  <c:pt idx="0">
                    <c:v>2023 m. </c:v>
                  </c:pt>
                  <c:pt idx="1">
                    <c:v>2023 m. </c:v>
                  </c:pt>
                  <c:pt idx="2">
                    <c:v>2023 m.</c:v>
                  </c:pt>
                  <c:pt idx="3">
                    <c:v>2023 m.</c:v>
                  </c:pt>
                  <c:pt idx="4">
                    <c:v>2023 m.</c:v>
                  </c:pt>
                  <c:pt idx="5">
                    <c:v>2023 m.</c:v>
                  </c:pt>
                  <c:pt idx="6">
                    <c:v>2023 m. </c:v>
                  </c:pt>
                  <c:pt idx="7">
                    <c:v>2023 m.</c:v>
                  </c:pt>
                </c:lvl>
                <c:lvl>
                  <c:pt idx="0">
                    <c:v>Lietuvių kalba ir literatūra </c:v>
                  </c:pt>
                  <c:pt idx="1">
                    <c:v>Anglų k. </c:v>
                  </c:pt>
                  <c:pt idx="2">
                    <c:v>Istorija </c:v>
                  </c:pt>
                  <c:pt idx="3">
                    <c:v>Matematika </c:v>
                  </c:pt>
                  <c:pt idx="4">
                    <c:v>Biologija </c:v>
                  </c:pt>
                  <c:pt idx="5">
                    <c:v>Fizika </c:v>
                  </c:pt>
                  <c:pt idx="6">
                    <c:v>Informacinės technologijos </c:v>
                  </c:pt>
                  <c:pt idx="7">
                    <c:v>Geografija </c:v>
                  </c:pt>
                </c:lvl>
              </c:multiLvlStrCache>
            </c:multiLvlStrRef>
          </c:cat>
          <c:val>
            <c:numRef>
              <c:f>'Vidurkiai '!$AK$12:$AR$12</c:f>
              <c:numCache>
                <c:formatCode>General</c:formatCode>
                <c:ptCount val="8"/>
                <c:pt idx="0">
                  <c:v>48.2</c:v>
                </c:pt>
                <c:pt idx="1">
                  <c:v>65.599999999999994</c:v>
                </c:pt>
                <c:pt idx="2">
                  <c:v>36.5</c:v>
                </c:pt>
                <c:pt idx="3">
                  <c:v>25.33</c:v>
                </c:pt>
                <c:pt idx="4">
                  <c:v>35</c:v>
                </c:pt>
                <c:pt idx="5">
                  <c:v>41</c:v>
                </c:pt>
                <c:pt idx="6">
                  <c:v>40.33</c:v>
                </c:pt>
                <c:pt idx="7">
                  <c:v>29.25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7C-48DE-92BE-1A2476B3D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18776127"/>
        <c:axId val="1"/>
      </c:barChart>
      <c:catAx>
        <c:axId val="31877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8776127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416924608561862"/>
          <c:y val="0.89530155197991557"/>
          <c:w val="0.651693003891755"/>
          <c:h val="8.10841036174826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Lapas1!$O$24</c:f>
              <c:strCache>
                <c:ptCount val="1"/>
                <c:pt idx="0">
                  <c:v>Rietavo sav. Tverų gimnazija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Lapas1!$N$25:$N$26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Lapas1!$O$25:$O$26</c:f>
              <c:numCache>
                <c:formatCode>General</c:formatCode>
                <c:ptCount val="2"/>
                <c:pt idx="0">
                  <c:v>54.6</c:v>
                </c:pt>
                <c:pt idx="1">
                  <c:v>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7-4754-9468-665D2A5A7883}"/>
            </c:ext>
          </c:extLst>
        </c:ser>
        <c:ser>
          <c:idx val="1"/>
          <c:order val="1"/>
          <c:tx>
            <c:strRef>
              <c:f>Lapas1!$P$24</c:f>
              <c:strCache>
                <c:ptCount val="1"/>
                <c:pt idx="0">
                  <c:v>Rietavo Lauryno Ivinskio gimnazija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Lapas1!$N$25:$N$26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Lapas1!$P$25:$P$26</c:f>
              <c:numCache>
                <c:formatCode>General</c:formatCode>
                <c:ptCount val="2"/>
                <c:pt idx="0">
                  <c:v>50.6</c:v>
                </c:pt>
                <c:pt idx="1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7-4754-9468-665D2A5A7883}"/>
            </c:ext>
          </c:extLst>
        </c:ser>
        <c:ser>
          <c:idx val="2"/>
          <c:order val="2"/>
          <c:tx>
            <c:strRef>
              <c:f>Lapas1!$Q$24</c:f>
              <c:strCache>
                <c:ptCount val="1"/>
                <c:pt idx="0">
                  <c:v>Savivaldybės vidurkis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Lapas1!$N$25:$N$26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Lapas1!$Q$25:$Q$26</c:f>
              <c:numCache>
                <c:formatCode>General</c:formatCode>
                <c:ptCount val="2"/>
                <c:pt idx="0">
                  <c:v>47.5</c:v>
                </c:pt>
                <c:pt idx="1">
                  <c:v>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67-4754-9468-665D2A5A7883}"/>
            </c:ext>
          </c:extLst>
        </c:ser>
        <c:ser>
          <c:idx val="3"/>
          <c:order val="3"/>
          <c:tx>
            <c:strRef>
              <c:f>Lapas1!$R$24</c:f>
              <c:strCache>
                <c:ptCount val="1"/>
                <c:pt idx="0">
                  <c:v>Šalies vidurkis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Lapas1!$N$25:$N$26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Lapas1!$R$25:$R$26</c:f>
              <c:numCache>
                <c:formatCode>General</c:formatCode>
                <c:ptCount val="2"/>
                <c:pt idx="0">
                  <c:v>54.6</c:v>
                </c:pt>
                <c:pt idx="1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67-4754-9468-665D2A5A7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807632"/>
        <c:axId val="590808592"/>
      </c:barChart>
      <c:catAx>
        <c:axId val="59080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90808592"/>
        <c:crosses val="autoZero"/>
        <c:auto val="1"/>
        <c:lblAlgn val="ctr"/>
        <c:lblOffset val="100"/>
        <c:noMultiLvlLbl val="0"/>
      </c:catAx>
      <c:valAx>
        <c:axId val="59080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9080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7485564304461E-2"/>
          <c:y val="5.3822619601219465E-2"/>
          <c:w val="0.92539918110236219"/>
          <c:h val="0.58528843260595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Lapas1!$A$22</c:f>
              <c:strCache>
                <c:ptCount val="1"/>
                <c:pt idx="0">
                  <c:v>Tverų gimnazija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Lapas1!$B$20:$E$21</c:f>
              <c:multiLvlStrCache>
                <c:ptCount val="4"/>
                <c:lvl>
                  <c:pt idx="0">
                    <c:v>Matematika</c:v>
                  </c:pt>
                  <c:pt idx="1">
                    <c:v>Lietuvių kalba ir literatūra (skaitymas)</c:v>
                  </c:pt>
                  <c:pt idx="2">
                    <c:v>Matematika</c:v>
                  </c:pt>
                  <c:pt idx="3">
                    <c:v>Lietuvių kalba ir literatūra (skaitymas)</c:v>
                  </c:pt>
                </c:lvl>
                <c:lvl>
                  <c:pt idx="0">
                    <c:v>2022</c:v>
                  </c:pt>
                  <c:pt idx="2">
                    <c:v>2023</c:v>
                  </c:pt>
                </c:lvl>
              </c:multiLvlStrCache>
            </c:multiLvlStrRef>
          </c:cat>
          <c:val>
            <c:numRef>
              <c:f>Lapas1!$B$22:$E$22</c:f>
              <c:numCache>
                <c:formatCode>General</c:formatCode>
                <c:ptCount val="4"/>
                <c:pt idx="0">
                  <c:v>44.8</c:v>
                </c:pt>
                <c:pt idx="1">
                  <c:v>66.2</c:v>
                </c:pt>
                <c:pt idx="2">
                  <c:v>35.9</c:v>
                </c:pt>
                <c:pt idx="3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2-4179-B630-A8C2233E3DE6}"/>
            </c:ext>
          </c:extLst>
        </c:ser>
        <c:ser>
          <c:idx val="1"/>
          <c:order val="1"/>
          <c:tx>
            <c:strRef>
              <c:f>Lapas1!$A$23</c:f>
              <c:strCache>
                <c:ptCount val="1"/>
                <c:pt idx="0">
                  <c:v>Rietavo Lauryno Ivinskio gimnazija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Lapas1!$B$20:$E$21</c:f>
              <c:multiLvlStrCache>
                <c:ptCount val="4"/>
                <c:lvl>
                  <c:pt idx="0">
                    <c:v>Matematika</c:v>
                  </c:pt>
                  <c:pt idx="1">
                    <c:v>Lietuvių kalba ir literatūra (skaitymas)</c:v>
                  </c:pt>
                  <c:pt idx="2">
                    <c:v>Matematika</c:v>
                  </c:pt>
                  <c:pt idx="3">
                    <c:v>Lietuvių kalba ir literatūra (skaitymas)</c:v>
                  </c:pt>
                </c:lvl>
                <c:lvl>
                  <c:pt idx="0">
                    <c:v>2022</c:v>
                  </c:pt>
                  <c:pt idx="2">
                    <c:v>2023</c:v>
                  </c:pt>
                </c:lvl>
              </c:multiLvlStrCache>
            </c:multiLvlStrRef>
          </c:cat>
          <c:val>
            <c:numRef>
              <c:f>Lapas1!$B$23:$E$23</c:f>
              <c:numCache>
                <c:formatCode>General</c:formatCode>
                <c:ptCount val="4"/>
                <c:pt idx="0">
                  <c:v>34.799999999999997</c:v>
                </c:pt>
                <c:pt idx="1">
                  <c:v>64.400000000000006</c:v>
                </c:pt>
                <c:pt idx="2">
                  <c:v>40.5</c:v>
                </c:pt>
                <c:pt idx="3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2-4179-B630-A8C2233E3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14578383"/>
        <c:axId val="1314585583"/>
      </c:barChart>
      <c:catAx>
        <c:axId val="131457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14585583"/>
        <c:crosses val="autoZero"/>
        <c:auto val="1"/>
        <c:lblAlgn val="ctr"/>
        <c:lblOffset val="100"/>
        <c:noMultiLvlLbl val="0"/>
      </c:catAx>
      <c:valAx>
        <c:axId val="131458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14578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83567291235055"/>
          <c:y val="0.87965126315600495"/>
          <c:w val="0.52798233253854787"/>
          <c:h val="8.968033617876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967328497706489E-2"/>
          <c:y val="7.856794686378489E-2"/>
          <c:w val="0.89159117037425972"/>
          <c:h val="0.74774831793652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Lapas2!$B$18</c:f>
              <c:strCache>
                <c:ptCount val="1"/>
                <c:pt idx="0">
                  <c:v>Lietuva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0332910596440116E-3"/>
                  <c:y val="1.36054277045780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F2-458E-BEB1-6A9A8259641D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Lapas2!$C$17:$E$17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Lapas2!$C$18:$E$18</c:f>
              <c:numCache>
                <c:formatCode>0.00</c:formatCode>
                <c:ptCount val="3"/>
                <c:pt idx="0">
                  <c:v>6.6008826479438314</c:v>
                </c:pt>
                <c:pt idx="1">
                  <c:v>6.13</c:v>
                </c:pt>
                <c:pt idx="2">
                  <c:v>6.47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2-458E-BEB1-6A9A8259641D}"/>
            </c:ext>
          </c:extLst>
        </c:ser>
        <c:ser>
          <c:idx val="1"/>
          <c:order val="1"/>
          <c:tx>
            <c:strRef>
              <c:f>Lapas2!$B$19</c:f>
              <c:strCache>
                <c:ptCount val="1"/>
                <c:pt idx="0">
                  <c:v>Savivaldybė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5091198956637357E-3"/>
                  <c:y val="-2.29272810870939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473025645802943E-2"/>
                      <c:h val="7.55648784135563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5F2-458E-BEB1-6A9A8259641D}"/>
                </c:ext>
              </c:extLst>
            </c:dLbl>
            <c:dLbl>
              <c:idx val="1"/>
              <c:layout>
                <c:manualLayout>
                  <c:x val="-5.3293964086442884E-17"/>
                  <c:y val="-1.81050021697490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F2-458E-BEB1-6A9A8259641D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Lapas2!$C$17:$E$17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Lapas2!$C$19:$E$19</c:f>
              <c:numCache>
                <c:formatCode>0.00</c:formatCode>
                <c:ptCount val="3"/>
                <c:pt idx="0">
                  <c:v>5.6461538461538465</c:v>
                </c:pt>
                <c:pt idx="1">
                  <c:v>5.66</c:v>
                </c:pt>
                <c:pt idx="2">
                  <c:v>5.17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2-458E-BEB1-6A9A8259641D}"/>
            </c:ext>
          </c:extLst>
        </c:ser>
        <c:ser>
          <c:idx val="2"/>
          <c:order val="2"/>
          <c:tx>
            <c:strRef>
              <c:f>Lapas2!$B$20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Lapas2!$C$17:$E$17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Lapas2!$C$20:$E$20</c:f>
              <c:numCache>
                <c:formatCode>0.00</c:formatCode>
                <c:ptCount val="3"/>
                <c:pt idx="0">
                  <c:v>5.9555555555555557</c:v>
                </c:pt>
                <c:pt idx="1">
                  <c:v>6.33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F2-458E-BEB1-6A9A8259641D}"/>
            </c:ext>
          </c:extLst>
        </c:ser>
        <c:ser>
          <c:idx val="3"/>
          <c:order val="3"/>
          <c:tx>
            <c:strRef>
              <c:f>Lapas2!$B$21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Lapas2!$C$17:$E$17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Lapas2!$C$21:$E$21</c:f>
              <c:numCache>
                <c:formatCode>0.00</c:formatCode>
                <c:ptCount val="3"/>
                <c:pt idx="0">
                  <c:v>6</c:v>
                </c:pt>
                <c:pt idx="1">
                  <c:v>6.22</c:v>
                </c:pt>
                <c:pt idx="2">
                  <c:v>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F2-458E-BEB1-6A9A8259641D}"/>
            </c:ext>
          </c:extLst>
        </c:ser>
        <c:ser>
          <c:idx val="5"/>
          <c:order val="4"/>
          <c:tx>
            <c:strRef>
              <c:f>Lapas2!$B$22</c:f>
              <c:strCache>
                <c:ptCount val="1"/>
                <c:pt idx="0">
                  <c:v>Žadvainių pagr. m-kla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0658792817288577E-16"/>
                  <c:y val="-1.4484001735799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F2-458E-BEB1-6A9A8259641D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Lapas2!$C$17:$E$17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Lapas2!$C$22:$E$22</c:f>
              <c:numCache>
                <c:formatCode>0.00</c:formatCode>
                <c:ptCount val="3"/>
                <c:pt idx="1">
                  <c:v>5.3</c:v>
                </c:pt>
                <c:pt idx="2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2-458E-BEB1-6A9A82596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959583"/>
        <c:axId val="1"/>
      </c:barChart>
      <c:catAx>
        <c:axId val="26795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267959583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15489107996926E-2"/>
          <c:y val="0.88807987340061223"/>
          <c:w val="0.97337662271984793"/>
          <c:h val="9.41241583932442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538983991839684E-2"/>
          <c:y val="0.10983440811481655"/>
          <c:w val="0.89815680560866828"/>
          <c:h val="0.66055112935868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Lapas2!$A$12:$B$12</c:f>
              <c:strCache>
                <c:ptCount val="2"/>
                <c:pt idx="1">
                  <c:v>Lietuva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Lapas2!$C$11:$E$11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Lapas2!$C$12:$E$12</c:f>
              <c:numCache>
                <c:formatCode>0.00</c:formatCode>
                <c:ptCount val="3"/>
                <c:pt idx="0">
                  <c:v>5.3928120784927991</c:v>
                </c:pt>
                <c:pt idx="1">
                  <c:v>4.18</c:v>
                </c:pt>
                <c:pt idx="2">
                  <c:v>6.12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4-44DF-BFE9-B7530B72474C}"/>
            </c:ext>
          </c:extLst>
        </c:ser>
        <c:ser>
          <c:idx val="1"/>
          <c:order val="1"/>
          <c:tx>
            <c:strRef>
              <c:f>Lapas2!$A$13:$B$13</c:f>
              <c:strCache>
                <c:ptCount val="2"/>
                <c:pt idx="1">
                  <c:v>Savivaldybė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Lapas2!$C$11:$E$11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Lapas2!$C$13:$E$13</c:f>
              <c:numCache>
                <c:formatCode>0.00</c:formatCode>
                <c:ptCount val="3"/>
                <c:pt idx="0">
                  <c:v>4.4153846153846157</c:v>
                </c:pt>
                <c:pt idx="1">
                  <c:v>4.12</c:v>
                </c:pt>
                <c:pt idx="2">
                  <c:v>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4-44DF-BFE9-B7530B72474C}"/>
            </c:ext>
          </c:extLst>
        </c:ser>
        <c:ser>
          <c:idx val="2"/>
          <c:order val="2"/>
          <c:tx>
            <c:strRef>
              <c:f>Lapas2!$A$14:$B$14</c:f>
              <c:strCache>
                <c:ptCount val="2"/>
                <c:pt idx="1">
                  <c:v>Rietavo Lauryno Ivinskio gimn.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Lapas2!$C$11:$E$11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Lapas2!$C$14:$E$14</c:f>
              <c:numCache>
                <c:formatCode>0.00</c:formatCode>
                <c:ptCount val="3"/>
                <c:pt idx="0" formatCode="General">
                  <c:v>4.5999999999999996</c:v>
                </c:pt>
                <c:pt idx="1">
                  <c:v>3.67</c:v>
                </c:pt>
                <c:pt idx="2">
                  <c:v>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B4-44DF-BFE9-B7530B72474C}"/>
            </c:ext>
          </c:extLst>
        </c:ser>
        <c:ser>
          <c:idx val="3"/>
          <c:order val="3"/>
          <c:tx>
            <c:strRef>
              <c:f>Lapas2!$A$15:$B$15</c:f>
              <c:strCache>
                <c:ptCount val="2"/>
                <c:pt idx="1">
                  <c:v>Tverų gimn.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-1.2750454824787165E-3"/>
                  <c:y val="2.0365749619946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B4-44DF-BFE9-B7530B72474C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Lapas2!$C$11:$E$11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Lapas2!$C$15:$E$15</c:f>
              <c:numCache>
                <c:formatCode>0.00</c:formatCode>
                <c:ptCount val="3"/>
                <c:pt idx="0" formatCode="0.0">
                  <c:v>4</c:v>
                </c:pt>
                <c:pt idx="1">
                  <c:v>5.56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B4-44DF-BFE9-B7530B72474C}"/>
            </c:ext>
          </c:extLst>
        </c:ser>
        <c:ser>
          <c:idx val="5"/>
          <c:order val="4"/>
          <c:tx>
            <c:strRef>
              <c:f>Lapas2!$A$16:$B$16</c:f>
              <c:strCache>
                <c:ptCount val="2"/>
                <c:pt idx="1">
                  <c:v>Žadvainių pagr. m-kla 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Lapas2!$C$11:$E$11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Lapas2!$C$16:$E$16</c:f>
              <c:numCache>
                <c:formatCode>0.00</c:formatCode>
                <c:ptCount val="3"/>
                <c:pt idx="1">
                  <c:v>4.5999999999999996</c:v>
                </c:pt>
                <c:pt idx="2">
                  <c:v>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B4-44DF-BFE9-B7530B724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70419135"/>
        <c:axId val="1"/>
      </c:barChart>
      <c:catAx>
        <c:axId val="27041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270419135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5.7860108526896561E-3"/>
          <c:y val="0.85973477905425755"/>
          <c:w val="0.97818295834407987"/>
          <c:h val="0.10792134589733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639231751436475E-2"/>
          <c:y val="8.554545881033454E-2"/>
          <c:w val="0.92659581825920412"/>
          <c:h val="0.69367767247050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Lapas1!$AN$10</c:f>
              <c:strCache>
                <c:ptCount val="1"/>
                <c:pt idx="0">
                  <c:v>Lietuva 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Lapas1!$AO$9:$AV$9</c:f>
              <c:strCache>
                <c:ptCount val="8"/>
                <c:pt idx="0">
                  <c:v>Neišlaikė 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strCache>
            </c:strRef>
          </c:cat>
          <c:val>
            <c:numRef>
              <c:f>Lapas1!$AO$10:$AV$10</c:f>
              <c:numCache>
                <c:formatCode>0.00</c:formatCode>
                <c:ptCount val="8"/>
                <c:pt idx="0" formatCode="General">
                  <c:v>4.0999999999999996</c:v>
                </c:pt>
                <c:pt idx="1">
                  <c:v>43.06</c:v>
                </c:pt>
                <c:pt idx="2">
                  <c:v>24.08</c:v>
                </c:pt>
                <c:pt idx="3">
                  <c:v>14.57</c:v>
                </c:pt>
                <c:pt idx="4">
                  <c:v>7.72</c:v>
                </c:pt>
                <c:pt idx="5">
                  <c:v>4.25</c:v>
                </c:pt>
                <c:pt idx="6" formatCode="General">
                  <c:v>1.58</c:v>
                </c:pt>
                <c:pt idx="7" formatCode="General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F-408D-9AE1-D4DCAD6BD37F}"/>
            </c:ext>
          </c:extLst>
        </c:ser>
        <c:ser>
          <c:idx val="1"/>
          <c:order val="1"/>
          <c:tx>
            <c:strRef>
              <c:f>Lapas1!$AN$11</c:f>
              <c:strCache>
                <c:ptCount val="1"/>
                <c:pt idx="0">
                  <c:v>Rietavo savivaldybė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084720650856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7F-408D-9AE1-D4DCAD6BD37F}"/>
                </c:ext>
              </c:extLst>
            </c:dLbl>
            <c:dLbl>
              <c:idx val="1"/>
              <c:layout>
                <c:manualLayout>
                  <c:x val="-6.7567567567567771E-3"/>
                  <c:y val="-2.540219137659679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7F-408D-9AE1-D4DCAD6BD37F}"/>
                </c:ext>
              </c:extLst>
            </c:dLbl>
            <c:dLbl>
              <c:idx val="2"/>
              <c:layout>
                <c:manualLayout>
                  <c:x val="0"/>
                  <c:y val="-3.8796522277997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7F-408D-9AE1-D4DCAD6BD37F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Lapas1!$AO$9:$AV$9</c:f>
              <c:strCache>
                <c:ptCount val="8"/>
                <c:pt idx="0">
                  <c:v>Neišlaikė 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strCache>
            </c:strRef>
          </c:cat>
          <c:val>
            <c:numRef>
              <c:f>Lapas1!$AO$11:$AV$11</c:f>
              <c:numCache>
                <c:formatCode>0.00</c:formatCode>
                <c:ptCount val="8"/>
                <c:pt idx="0" formatCode="0.0">
                  <c:v>17.39</c:v>
                </c:pt>
                <c:pt idx="1">
                  <c:v>60.87</c:v>
                </c:pt>
                <c:pt idx="2">
                  <c:v>13.04</c:v>
                </c:pt>
                <c:pt idx="3">
                  <c:v>8.6999999999999993</c:v>
                </c:pt>
                <c:pt idx="4">
                  <c:v>0</c:v>
                </c:pt>
                <c:pt idx="5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7F-408D-9AE1-D4DCAD6BD37F}"/>
            </c:ext>
          </c:extLst>
        </c:ser>
        <c:ser>
          <c:idx val="2"/>
          <c:order val="2"/>
          <c:tx>
            <c:strRef>
              <c:f>Lapas1!$AN$12</c:f>
              <c:strCache>
                <c:ptCount val="1"/>
                <c:pt idx="0">
                  <c:v>Rietavo Lauryno Ivinskio gimn.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Lapas1!$AO$9:$AV$9</c:f>
              <c:strCache>
                <c:ptCount val="8"/>
                <c:pt idx="0">
                  <c:v>Neišlaikė 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strCache>
            </c:strRef>
          </c:cat>
          <c:val>
            <c:numRef>
              <c:f>Lapas1!$AO$12:$AV$12</c:f>
              <c:numCache>
                <c:formatCode>0.00</c:formatCode>
                <c:ptCount val="8"/>
                <c:pt idx="0" formatCode="0.0">
                  <c:v>18.75</c:v>
                </c:pt>
                <c:pt idx="1">
                  <c:v>62.5</c:v>
                </c:pt>
                <c:pt idx="2">
                  <c:v>12.5</c:v>
                </c:pt>
                <c:pt idx="3">
                  <c:v>6.25</c:v>
                </c:pt>
                <c:pt idx="4">
                  <c:v>0</c:v>
                </c:pt>
                <c:pt idx="5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7F-408D-9AE1-D4DCAD6BD37F}"/>
            </c:ext>
          </c:extLst>
        </c:ser>
        <c:ser>
          <c:idx val="3"/>
          <c:order val="3"/>
          <c:tx>
            <c:strRef>
              <c:f>Lapas1!$AN$13</c:f>
              <c:strCache>
                <c:ptCount val="1"/>
                <c:pt idx="0">
                  <c:v>Tverų gimn. </c:v>
                </c:pt>
              </c:strCache>
            </c:strRef>
          </c:tx>
          <c:spPr>
            <a:solidFill>
              <a:srgbClr val="990099"/>
            </a:solidFill>
          </c:spPr>
          <c:invertIfNegative val="0"/>
          <c:dLbls>
            <c:dLbl>
              <c:idx val="1"/>
              <c:layout>
                <c:manualLayout>
                  <c:x val="9.00900900900896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7F-408D-9AE1-D4DCAD6BD37F}"/>
                </c:ext>
              </c:extLst>
            </c:dLbl>
            <c:dLbl>
              <c:idx val="2"/>
              <c:layout>
                <c:manualLayout>
                  <c:x val="0"/>
                  <c:y val="-5.54236032542829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7F-408D-9AE1-D4DCAD6BD37F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Lapas1!$AO$9:$AV$9</c:f>
              <c:strCache>
                <c:ptCount val="8"/>
                <c:pt idx="0">
                  <c:v>Neišlaikė 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strCache>
            </c:strRef>
          </c:cat>
          <c:val>
            <c:numRef>
              <c:f>Lapas1!$AO$13:$AV$13</c:f>
              <c:numCache>
                <c:formatCode>0.00</c:formatCode>
                <c:ptCount val="8"/>
                <c:pt idx="0" formatCode="0.0">
                  <c:v>14.29</c:v>
                </c:pt>
                <c:pt idx="1">
                  <c:v>57.14</c:v>
                </c:pt>
                <c:pt idx="2">
                  <c:v>14.29</c:v>
                </c:pt>
                <c:pt idx="3">
                  <c:v>14.29</c:v>
                </c:pt>
                <c:pt idx="4">
                  <c:v>0</c:v>
                </c:pt>
                <c:pt idx="5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7F-408D-9AE1-D4DCAD6BD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24194864"/>
        <c:axId val="1"/>
      </c:barChart>
      <c:catAx>
        <c:axId val="132419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lt-LT" dirty="0"/>
                  <a:t>Įvertinimas</a:t>
                </a:r>
              </a:p>
            </c:rich>
          </c:tx>
          <c:layout>
            <c:manualLayout>
              <c:xMode val="edge"/>
              <c:yMode val="edge"/>
              <c:x val="0.92270119528977801"/>
              <c:y val="0.836771596930754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c:sp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lt-LT" dirty="0"/>
                  <a:t>Procentai</a:t>
                </a:r>
              </a:p>
            </c:rich>
          </c:tx>
          <c:layout>
            <c:manualLayout>
              <c:xMode val="edge"/>
              <c:yMode val="edge"/>
              <c:x val="6.221004469035965E-3"/>
              <c:y val="9.8096722915805207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2419486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5.6251880648810114E-2"/>
          <c:y val="0.90393225016057288"/>
          <c:w val="0.88336221570630036"/>
          <c:h val="6.606814631554747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lt-L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Lietuvių kalbos ir literatūros VBE įvertinimai </a:t>
            </a:r>
          </a:p>
        </c:rich>
      </c:tx>
      <c:layout>
        <c:manualLayout>
          <c:xMode val="edge"/>
          <c:yMode val="edge"/>
          <c:x val="0.19240506996926893"/>
          <c:y val="4.1095553432389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7263943569553808E-2"/>
          <c:y val="0.23287671232876711"/>
          <c:w val="0.96273605643044624"/>
          <c:h val="0.5318191809258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Lapas1!$AI$15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Lapas1!$AJ$13:$BC$14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Lapas1!$AJ$15:$BC$15</c:f>
              <c:numCache>
                <c:formatCode>0.00</c:formatCode>
                <c:ptCount val="20"/>
                <c:pt idx="0" formatCode="General">
                  <c:v>7.07</c:v>
                </c:pt>
                <c:pt idx="1">
                  <c:v>8</c:v>
                </c:pt>
                <c:pt idx="2">
                  <c:v>8.64</c:v>
                </c:pt>
                <c:pt idx="3">
                  <c:v>10.77</c:v>
                </c:pt>
                <c:pt idx="4">
                  <c:v>31.25</c:v>
                </c:pt>
                <c:pt idx="5">
                  <c:v>31.78</c:v>
                </c:pt>
                <c:pt idx="6">
                  <c:v>34.36</c:v>
                </c:pt>
                <c:pt idx="7">
                  <c:v>34.57</c:v>
                </c:pt>
                <c:pt idx="8">
                  <c:v>46.68</c:v>
                </c:pt>
                <c:pt idx="9">
                  <c:v>45.11</c:v>
                </c:pt>
                <c:pt idx="10">
                  <c:v>43.38</c:v>
                </c:pt>
                <c:pt idx="11">
                  <c:v>42.88</c:v>
                </c:pt>
                <c:pt idx="12">
                  <c:v>12.95</c:v>
                </c:pt>
                <c:pt idx="13">
                  <c:v>12.87</c:v>
                </c:pt>
                <c:pt idx="14">
                  <c:v>11.38</c:v>
                </c:pt>
                <c:pt idx="15">
                  <c:v>10.52</c:v>
                </c:pt>
                <c:pt idx="16">
                  <c:v>2.02</c:v>
                </c:pt>
                <c:pt idx="17">
                  <c:v>2.2400000000000002</c:v>
                </c:pt>
                <c:pt idx="18">
                  <c:v>2.25</c:v>
                </c:pt>
                <c:pt idx="19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5-443D-AAED-118E0B384B68}"/>
            </c:ext>
          </c:extLst>
        </c:ser>
        <c:ser>
          <c:idx val="1"/>
          <c:order val="1"/>
          <c:tx>
            <c:strRef>
              <c:f>Lapas1!$AI$16</c:f>
              <c:strCache>
                <c:ptCount val="1"/>
                <c:pt idx="0">
                  <c:v>Rietavo sav.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Lapas1!$AJ$13:$BC$14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Lapas1!$AJ$16:$BC$16</c:f>
              <c:numCache>
                <c:formatCode>0.00</c:formatCode>
                <c:ptCount val="20"/>
                <c:pt idx="0" formatCode="General">
                  <c:v>4.55</c:v>
                </c:pt>
                <c:pt idx="1">
                  <c:v>2.5</c:v>
                </c:pt>
                <c:pt idx="2">
                  <c:v>2.86</c:v>
                </c:pt>
                <c:pt idx="3">
                  <c:v>18.920000000000002</c:v>
                </c:pt>
                <c:pt idx="4">
                  <c:v>45.45</c:v>
                </c:pt>
                <c:pt idx="5">
                  <c:v>37.5</c:v>
                </c:pt>
                <c:pt idx="6">
                  <c:v>42.86</c:v>
                </c:pt>
                <c:pt idx="7">
                  <c:v>35.14</c:v>
                </c:pt>
                <c:pt idx="8">
                  <c:v>45.45</c:v>
                </c:pt>
                <c:pt idx="9">
                  <c:v>47.5</c:v>
                </c:pt>
                <c:pt idx="10">
                  <c:v>48.57</c:v>
                </c:pt>
                <c:pt idx="11">
                  <c:v>43.24</c:v>
                </c:pt>
                <c:pt idx="12">
                  <c:v>4.55</c:v>
                </c:pt>
                <c:pt idx="13">
                  <c:v>12.5</c:v>
                </c:pt>
                <c:pt idx="14">
                  <c:v>5.71</c:v>
                </c:pt>
                <c:pt idx="15">
                  <c:v>2.7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55-443D-AAED-118E0B384B68}"/>
            </c:ext>
          </c:extLst>
        </c:ser>
        <c:ser>
          <c:idx val="2"/>
          <c:order val="2"/>
          <c:tx>
            <c:strRef>
              <c:f>Lapas1!$AI$17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Lapas1!$AJ$13:$BC$14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Lapas1!$AJ$17:$BC$17</c:f>
              <c:numCache>
                <c:formatCode>0.00</c:formatCode>
                <c:ptCount val="20"/>
                <c:pt idx="0" formatCode="General">
                  <c:v>5.88</c:v>
                </c:pt>
                <c:pt idx="1">
                  <c:v>0</c:v>
                </c:pt>
                <c:pt idx="2">
                  <c:v>3.23</c:v>
                </c:pt>
                <c:pt idx="3">
                  <c:v>20.69</c:v>
                </c:pt>
                <c:pt idx="4">
                  <c:v>47.06</c:v>
                </c:pt>
                <c:pt idx="5">
                  <c:v>42.86</c:v>
                </c:pt>
                <c:pt idx="6">
                  <c:v>35.479999999999997</c:v>
                </c:pt>
                <c:pt idx="7">
                  <c:v>41.38</c:v>
                </c:pt>
                <c:pt idx="8">
                  <c:v>47.08</c:v>
                </c:pt>
                <c:pt idx="9">
                  <c:v>46.43</c:v>
                </c:pt>
                <c:pt idx="10">
                  <c:v>54.84</c:v>
                </c:pt>
                <c:pt idx="11">
                  <c:v>37.93</c:v>
                </c:pt>
                <c:pt idx="12">
                  <c:v>0</c:v>
                </c:pt>
                <c:pt idx="13">
                  <c:v>10.71</c:v>
                </c:pt>
                <c:pt idx="14">
                  <c:v>6.45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55-443D-AAED-118E0B384B68}"/>
            </c:ext>
          </c:extLst>
        </c:ser>
        <c:ser>
          <c:idx val="3"/>
          <c:order val="3"/>
          <c:tx>
            <c:strRef>
              <c:f>Lapas1!$AI$18</c:f>
              <c:strCache>
                <c:ptCount val="1"/>
                <c:pt idx="0">
                  <c:v>Tverų gimn.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Lapas1!$AJ$13:$BC$14</c:f>
              <c:multiLvlStrCache>
                <c:ptCount val="20"/>
                <c:lvl>
                  <c:pt idx="0">
                    <c:v>2023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2020</c:v>
                  </c:pt>
                  <c:pt idx="4">
                    <c:v>2023</c:v>
                  </c:pt>
                  <c:pt idx="5">
                    <c:v>2022</c:v>
                  </c:pt>
                  <c:pt idx="6">
                    <c:v>2021</c:v>
                  </c:pt>
                  <c:pt idx="7">
                    <c:v>2020</c:v>
                  </c:pt>
                  <c:pt idx="8">
                    <c:v>2023</c:v>
                  </c:pt>
                  <c:pt idx="9">
                    <c:v>2022</c:v>
                  </c:pt>
                  <c:pt idx="10">
                    <c:v>2021</c:v>
                  </c:pt>
                  <c:pt idx="11">
                    <c:v>2020</c:v>
                  </c:pt>
                  <c:pt idx="12">
                    <c:v>2023</c:v>
                  </c:pt>
                  <c:pt idx="13">
                    <c:v>2022</c:v>
                  </c:pt>
                  <c:pt idx="14">
                    <c:v>2021</c:v>
                  </c:pt>
                  <c:pt idx="15">
                    <c:v>2020</c:v>
                  </c:pt>
                  <c:pt idx="16">
                    <c:v>2023</c:v>
                  </c:pt>
                  <c:pt idx="17">
                    <c:v>2022</c:v>
                  </c:pt>
                  <c:pt idx="18">
                    <c:v>2021</c:v>
                  </c:pt>
                  <c:pt idx="19">
                    <c:v>2020</c:v>
                  </c:pt>
                </c:lvl>
                <c:lvl>
                  <c:pt idx="0">
                    <c:v>Neišlaikė </c:v>
                  </c:pt>
                  <c:pt idx="4">
                    <c:v>16-35 </c:v>
                  </c:pt>
                  <c:pt idx="8">
                    <c:v>36-85 </c:v>
                  </c:pt>
                  <c:pt idx="12">
                    <c:v>86-99 </c:v>
                  </c:pt>
                  <c:pt idx="16">
                    <c:v>100</c:v>
                  </c:pt>
                </c:lvl>
              </c:multiLvlStrCache>
            </c:multiLvlStrRef>
          </c:cat>
          <c:val>
            <c:numRef>
              <c:f>Lapas1!$AJ$18:$BC$18</c:f>
              <c:numCache>
                <c:formatCode>0.00</c:formatCode>
                <c:ptCount val="20"/>
                <c:pt idx="0" formatCode="General">
                  <c:v>0</c:v>
                </c:pt>
                <c:pt idx="1">
                  <c:v>8.33</c:v>
                </c:pt>
                <c:pt idx="2">
                  <c:v>0</c:v>
                </c:pt>
                <c:pt idx="3">
                  <c:v>12.5</c:v>
                </c:pt>
                <c:pt idx="4">
                  <c:v>40</c:v>
                </c:pt>
                <c:pt idx="5">
                  <c:v>25</c:v>
                </c:pt>
                <c:pt idx="6">
                  <c:v>100</c:v>
                </c:pt>
                <c:pt idx="7">
                  <c:v>12.5</c:v>
                </c:pt>
                <c:pt idx="8">
                  <c:v>40</c:v>
                </c:pt>
                <c:pt idx="9">
                  <c:v>50</c:v>
                </c:pt>
                <c:pt idx="10">
                  <c:v>0</c:v>
                </c:pt>
                <c:pt idx="11">
                  <c:v>62.5</c:v>
                </c:pt>
                <c:pt idx="12">
                  <c:v>20</c:v>
                </c:pt>
                <c:pt idx="13">
                  <c:v>16.670000000000002</c:v>
                </c:pt>
                <c:pt idx="14">
                  <c:v>0</c:v>
                </c:pt>
                <c:pt idx="15">
                  <c:v>12.5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55-443D-AAED-118E0B384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028832"/>
        <c:axId val="1"/>
      </c:barChart>
      <c:catAx>
        <c:axId val="39302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9302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t-LT" sz="2800" dirty="0"/>
              <a:t>Lietuvių kalbos ir literatūros VBE vidurkiai </a:t>
            </a:r>
          </a:p>
        </c:rich>
      </c:tx>
      <c:layout>
        <c:manualLayout>
          <c:xMode val="edge"/>
          <c:yMode val="edge"/>
          <c:x val="0.18371587813901061"/>
          <c:y val="1.54273158399064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4.7980061623790218E-2"/>
          <c:y val="0.13276167207735035"/>
          <c:w val="0.93594596010467057"/>
          <c:h val="0.68880351262349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Lapas1!$A$19</c:f>
              <c:strCache>
                <c:ptCount val="1"/>
                <c:pt idx="0">
                  <c:v>Rietavo sav.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Lapas1!$M$16:$W$16</c:f>
              <c:strCache>
                <c:ptCount val="11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 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 </c:v>
                </c:pt>
              </c:strCache>
            </c:strRef>
          </c:cat>
          <c:val>
            <c:numRef>
              <c:f>Lapas1!$M$19:$W$19</c:f>
              <c:numCache>
                <c:formatCode>General</c:formatCode>
                <c:ptCount val="11"/>
                <c:pt idx="0" formatCode="0.00">
                  <c:v>42.09</c:v>
                </c:pt>
                <c:pt idx="1">
                  <c:v>49.23</c:v>
                </c:pt>
                <c:pt idx="2">
                  <c:v>40.200000000000003</c:v>
                </c:pt>
                <c:pt idx="3">
                  <c:v>33.619999999999997</c:v>
                </c:pt>
                <c:pt idx="4">
                  <c:v>43.11</c:v>
                </c:pt>
                <c:pt idx="5">
                  <c:v>45.19</c:v>
                </c:pt>
                <c:pt idx="6">
                  <c:v>38.26</c:v>
                </c:pt>
                <c:pt idx="7">
                  <c:v>40.549999999999997</c:v>
                </c:pt>
                <c:pt idx="8" formatCode="0.00">
                  <c:v>36.36</c:v>
                </c:pt>
                <c:pt idx="9" formatCode="0.00">
                  <c:v>39.83</c:v>
                </c:pt>
                <c:pt idx="10" formatCode="0.00">
                  <c:v>44.74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2-44C5-8943-2177845E7D34}"/>
            </c:ext>
          </c:extLst>
        </c:ser>
        <c:ser>
          <c:idx val="1"/>
          <c:order val="1"/>
          <c:tx>
            <c:strRef>
              <c:f>Lapas1!$A$20</c:f>
              <c:strCache>
                <c:ptCount val="1"/>
                <c:pt idx="0">
                  <c:v>Rietavo Lauryno Ivinskio gimn.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Lapas1!$M$16:$W$16</c:f>
              <c:strCache>
                <c:ptCount val="11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 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 </c:v>
                </c:pt>
              </c:strCache>
            </c:strRef>
          </c:cat>
          <c:val>
            <c:numRef>
              <c:f>Lapas1!$M$20:$W$20</c:f>
              <c:numCache>
                <c:formatCode>General</c:formatCode>
                <c:ptCount val="11"/>
                <c:pt idx="0" formatCode="0.00">
                  <c:v>40.29</c:v>
                </c:pt>
                <c:pt idx="1">
                  <c:v>48.82</c:v>
                </c:pt>
                <c:pt idx="2">
                  <c:v>42.23</c:v>
                </c:pt>
                <c:pt idx="3">
                  <c:v>30.21</c:v>
                </c:pt>
                <c:pt idx="4">
                  <c:v>41.82</c:v>
                </c:pt>
                <c:pt idx="5">
                  <c:v>44.45</c:v>
                </c:pt>
                <c:pt idx="6">
                  <c:v>36.43</c:v>
                </c:pt>
                <c:pt idx="7">
                  <c:v>40.96</c:v>
                </c:pt>
                <c:pt idx="8">
                  <c:v>35.71</c:v>
                </c:pt>
                <c:pt idx="9">
                  <c:v>40.21</c:v>
                </c:pt>
                <c:pt idx="10">
                  <c:v>45.72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2-44C5-8943-2177845E7D34}"/>
            </c:ext>
          </c:extLst>
        </c:ser>
        <c:ser>
          <c:idx val="2"/>
          <c:order val="2"/>
          <c:tx>
            <c:strRef>
              <c:f>Lapas1!$A$21</c:f>
              <c:strCache>
                <c:ptCount val="1"/>
                <c:pt idx="0">
                  <c:v>Tverų gimn.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Lapas1!$M$16:$W$16</c:f>
              <c:strCache>
                <c:ptCount val="11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 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 </c:v>
                </c:pt>
              </c:strCache>
            </c:strRef>
          </c:cat>
          <c:val>
            <c:numRef>
              <c:f>Lapas1!$M$21:$W$21</c:f>
              <c:numCache>
                <c:formatCode>General</c:formatCode>
                <c:ptCount val="11"/>
                <c:pt idx="0" formatCode="0.00">
                  <c:v>48.2</c:v>
                </c:pt>
                <c:pt idx="1">
                  <c:v>50.17</c:v>
                </c:pt>
                <c:pt idx="2">
                  <c:v>24.5</c:v>
                </c:pt>
                <c:pt idx="3">
                  <c:v>46</c:v>
                </c:pt>
                <c:pt idx="4">
                  <c:v>51.33</c:v>
                </c:pt>
                <c:pt idx="5">
                  <c:v>52.33</c:v>
                </c:pt>
                <c:pt idx="6">
                  <c:v>93</c:v>
                </c:pt>
                <c:pt idx="7">
                  <c:v>36</c:v>
                </c:pt>
                <c:pt idx="8">
                  <c:v>40.4</c:v>
                </c:pt>
                <c:pt idx="9">
                  <c:v>35.25</c:v>
                </c:pt>
                <c:pt idx="10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D2-44C5-8943-2177845E7D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7036767"/>
        <c:axId val="1"/>
      </c:barChart>
      <c:catAx>
        <c:axId val="38703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8703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85763-DE1F-4D9C-9C25-9EC91C54BB77}" type="datetimeFigureOut">
              <a:rPr lang="lt-LT" smtClean="0"/>
              <a:t>2023-09-07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8A3EC-AD35-4F76-A9EC-D20C16AF48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082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b="1" dirty="0"/>
              <a:t>Rietavo sav. apibendrinta informacija 4 </a:t>
            </a:r>
            <a:r>
              <a:rPr lang="lt-LT" b="1" dirty="0" err="1"/>
              <a:t>Kl</a:t>
            </a:r>
            <a:r>
              <a:rPr lang="lt-LT" b="1" dirty="0"/>
              <a:t> mokiniai atliko skaitymo ir matematikos patikrinimą.  Savivaldybės rezultatų vidurkis neviršija šalies vidurkio, skirtumas -2,1 </a:t>
            </a:r>
            <a:r>
              <a:rPr lang="lt-LT" b="1" dirty="0" err="1"/>
              <a:t>proc</a:t>
            </a:r>
            <a:r>
              <a:rPr lang="lt-LT" b="1" dirty="0"/>
              <a:t>, matematika, ir -2,5 skaitymo.</a:t>
            </a:r>
            <a:br>
              <a:rPr lang="lt-LT" b="1" dirty="0"/>
            </a:br>
            <a:r>
              <a:rPr lang="lt-LT" b="1" dirty="0" err="1"/>
              <a:t>Tverų</a:t>
            </a:r>
            <a:r>
              <a:rPr lang="lt-LT" b="1" dirty="0"/>
              <a:t> gimnazijoje visi 4 </a:t>
            </a:r>
            <a:r>
              <a:rPr lang="lt-LT" b="1" dirty="0" err="1"/>
              <a:t>kl</a:t>
            </a:r>
            <a:r>
              <a:rPr lang="lt-LT" b="1" dirty="0"/>
              <a:t> mokiniai pasiekė matematikos ir skaitymo patenkinamą lygį, Rietavo gimnazijoje 1 mokinys nepasiekė skaitymo ir 1 matematikos patenkinamo pasiekimų lygmens.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096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Matematikos šalies vidurkis 37,4 </a:t>
            </a:r>
            <a:r>
              <a:rPr lang="lt-LT" dirty="0" err="1"/>
              <a:t>proc</a:t>
            </a:r>
            <a:r>
              <a:rPr lang="lt-LT" dirty="0"/>
              <a:t>, Savivaldybės 32,3 </a:t>
            </a:r>
            <a:r>
              <a:rPr lang="lt-LT" dirty="0" err="1"/>
              <a:t>proc</a:t>
            </a:r>
            <a:r>
              <a:rPr lang="lt-LT" dirty="0"/>
              <a:t>, 5 </a:t>
            </a:r>
            <a:r>
              <a:rPr lang="lt-LT" dirty="0" err="1"/>
              <a:t>proc</a:t>
            </a:r>
            <a:r>
              <a:rPr lang="lt-LT" dirty="0"/>
              <a:t> mažesnis nei šalies.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117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Informacinių technologijų egzaminą laikė 6 mokiniai, visi išlaikė. Savivaldybės vidurkis 45,5, o šalies 40,26 proc.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359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Istorijos egzaminą laikė 11 mokinių, visi sėkmingai išlaikė. Šalies vidurkis 41.54, savivaldybės 42,18. </a:t>
            </a:r>
            <a:r>
              <a:rPr lang="lt-LT" dirty="0" err="1"/>
              <a:t>idomumui</a:t>
            </a:r>
            <a:r>
              <a:rPr lang="lt-LT" dirty="0"/>
              <a:t> egzaminą </a:t>
            </a:r>
            <a:r>
              <a:rPr lang="lt-LT" dirty="0" err="1"/>
              <a:t>lietuvoje</a:t>
            </a:r>
            <a:r>
              <a:rPr lang="lt-LT" dirty="0"/>
              <a:t> laike 6954 mokiniai ir tik 3 mokiniai gavo 100 proc.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659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Anglų egzaminą laikė daugiausiai mokinių 32, tik vienam jis buvo nesėkmingas. Šalies vidurkis 63,47, savivaldybės 56,69 proc. ( 6,78 mažesnis)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0641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Fizikos egzaminą laikė 1 mokinys, jį išlaikė.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330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Biologijos egzaminą laikė 9 mokiniai, visi išlaikė. Savivaldybės </a:t>
            </a:r>
            <a:r>
              <a:rPr lang="lt-LT" dirty="0" err="1"/>
              <a:t>vidurikis</a:t>
            </a:r>
            <a:r>
              <a:rPr lang="lt-LT" dirty="0"/>
              <a:t> 39,11, šalies 49,14.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4522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Geografijos egzaminą laikė 18 mokinių, vienas mokinys neišlaikė. Šalies vidurkis 47,18 proc. savivaldybės 46,71.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750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4714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076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674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Lietuvių kalbos patikrinimą laikė 65 mokiniai, patikrinimo neišlaikė 3 mokiniai.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399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Matematikos patikrinimą laikė 65 mokiniai, neišlaikė 30. 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070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Lietuvių MBE LAIKĖ 23 MOKINIAI, NEIŠLAIKĖ 4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489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2611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Lietuvių kalbos ir literatūros  egzaminą laikė 22 mokiniai, neišlaikė 1 mokinys. du savivaldybės mokiniai surinko įvertinimą tarp (86-99 </a:t>
            </a:r>
            <a:r>
              <a:rPr lang="lt-LT" dirty="0" err="1"/>
              <a:t>proc</a:t>
            </a:r>
            <a:r>
              <a:rPr lang="lt-LT" dirty="0"/>
              <a:t>).  Likusiu mokinių rezultatas pasiskirstė po lygiai tarp 36 -85 ir 16-35 proc.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921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2023 m. šalies vidurkis 49 proc.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550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Egzaminą laikė 22 mokiniai, neišlaikė 2. Šimtukų nebuvo,  tik vienas mokinys egzaminą išlaikė 86-99 </a:t>
            </a:r>
            <a:r>
              <a:rPr lang="lt-LT" dirty="0" err="1"/>
              <a:t>proc</a:t>
            </a:r>
            <a:r>
              <a:rPr lang="lt-LT" dirty="0"/>
              <a:t> ribose.  59 </a:t>
            </a:r>
            <a:r>
              <a:rPr lang="lt-LT" dirty="0" err="1"/>
              <a:t>proc</a:t>
            </a:r>
            <a:r>
              <a:rPr lang="lt-LT" dirty="0"/>
              <a:t> mokinių buvo įvertinti intervale 16-35 proc..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A3EC-AD35-4F76-A9EC-D20C16AF48BB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407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67819B-F416-F76D-D560-3A5CF603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28C93EF2-3622-F0C0-ABDE-C4CBECC8D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ED210A1-21F0-1C56-6FB9-3E7641E9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D51F-396B-4947-8E47-EECD68C4D57D}" type="datetime1">
              <a:rPr lang="lt-LT" smtClean="0"/>
              <a:t>2023-09-07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272A9CF-F89D-862D-4677-D2675CF2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628D99A-71FB-3DE0-18FE-97975055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069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366B00-A372-1F16-B726-74330E1E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9CDC2C0-FB24-A041-9321-AADC7DBEC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D1DD858-037C-5049-B5D9-85ED2830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54B-E6A7-4678-95CE-503D9B9A0C3D}" type="datetime1">
              <a:rPr lang="lt-LT" smtClean="0"/>
              <a:t>2023-09-07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A37DBED-AF00-3DC2-1779-68198E01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93E35CE-A5FA-C27A-42A1-5FDA95D6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955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57450EA0-4464-326F-3473-67177F0CC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56B05C00-7683-5554-9A34-C21AEF0E3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BF0771C-1333-A162-406D-294096FD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B846-891F-4FE7-967A-E88068D0FF04}" type="datetime1">
              <a:rPr lang="lt-LT" smtClean="0"/>
              <a:t>2023-09-07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5D88383-57B6-4B66-D3EA-E9C3B6D8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653CC21-C658-120A-921A-A6F0085F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49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717001D-0003-7392-0E4E-7B7CEA68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6852AF9-97FE-B4C1-C9D9-9054679F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85E640C-5C31-81DC-235B-D6B4E655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25F-F17B-49C2-83A4-5C082A8AA71A}" type="datetime1">
              <a:rPr lang="lt-LT" smtClean="0"/>
              <a:t>2023-09-07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A8B9E89-67EE-E0F9-2266-E40C1F2F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3F77111-BCB0-5713-BFE9-1063C0D2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070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C9372B-51EA-7A51-BBAB-51452113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28336A6-70CD-2A87-872A-7E376BF4F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41B2E1B-6850-01FB-19D8-FEDDA1B9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28EB-E28E-41A3-9087-94A8750105F9}" type="datetime1">
              <a:rPr lang="lt-LT" smtClean="0"/>
              <a:t>2023-09-07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BFEF7DA-2518-4631-49D9-B7228FC3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4646288-FE95-EE6E-260A-B03815BC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113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3983CF3-651C-F9B6-1F22-388F44D6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B516C8D-0DE7-818D-6A5E-21C8EFA9D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2FEC010-696B-4441-64A6-24F9F7FF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AD57CA8-35D7-DF3E-888D-917EF30D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3881-A70E-4E7F-9F0A-BB019A138A2D}" type="datetime1">
              <a:rPr lang="lt-LT" smtClean="0"/>
              <a:t>2023-09-07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4D76836-4E04-4116-5665-B1444569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782A06D-6499-ED9A-9287-EA9A4E3C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325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41559D7-65A9-6196-9C3A-65FB0FDD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469D56B-8E66-A3C1-F4DC-021A9F97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41686F4-1D58-0B56-67CF-B59B6BEB8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11B67769-5CED-4886-7CE5-2A39784BC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6A632444-DD7F-F2D2-75E9-3BC8B4C2F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EEED8A91-F02F-90DA-756F-2AF197A1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F10C-32E3-4453-8B0F-EF52138DA032}" type="datetime1">
              <a:rPr lang="lt-LT" smtClean="0"/>
              <a:t>2023-09-07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78DC214B-B9B1-454F-BD98-B90672B3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1C526055-404F-8A49-4063-EF0DBB3E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09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201A6C8-CC1E-8365-9828-745B4290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EE162BEE-4CBD-DD34-D2FE-4970E11F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A174-480F-48AD-9AC0-1719873AD191}" type="datetime1">
              <a:rPr lang="lt-LT" smtClean="0"/>
              <a:t>2023-09-07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11AB9664-984D-A5D2-64D1-EB6B452B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570C7CB0-C158-9C03-C61F-4372B738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482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12BB2193-6653-0547-E277-A5A89572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320-8463-43F9-BD1D-1DDEDFC80EC3}" type="datetime1">
              <a:rPr lang="lt-LT" smtClean="0"/>
              <a:t>2023-09-07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379E6831-178A-84E3-B1D3-C3154FB6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2607C87-1860-37ED-E6A7-F41097AD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841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3A4F36-05D7-DBB5-D971-62233D27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D5DFDBC-098D-0381-303D-40EC4BC15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ECEBEF4-B8D3-08FD-3D91-C1C710AE5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9981913-D81B-75CB-A0CA-729C2B9A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06C4-E8AA-4FF9-8A29-3522AEC3F9EB}" type="datetime1">
              <a:rPr lang="lt-LT" smtClean="0"/>
              <a:t>2023-09-07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7D4AF2B-F563-789B-D68E-FCCEB882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E7B2F55-66F8-7D47-7B69-A9CB2043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670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7AB2CA5-55F1-FE54-F7CA-B3675502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69B0A860-A08A-8B0D-4FC0-FEBC48950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89653E5-36AD-BB34-0420-396B5E99D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0D72F49-818C-41CE-717D-8F48C107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4AA-C563-4E50-A399-EB14ECD794A7}" type="datetime1">
              <a:rPr lang="lt-LT" smtClean="0"/>
              <a:t>2023-09-07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F5E5942-DE72-22F9-5327-C5806D64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655D1C0-0B3E-99A7-EF5E-C14B0285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546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0AD04A87-6CAA-6E41-0FBE-769317A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6F3CC84-BB0C-7918-38D3-B47937BBA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5D0F2EB-F3D2-9458-9735-CC5BB9821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6619-9DCF-45A8-8D3C-52F6B04D51A7}" type="datetime1">
              <a:rPr lang="lt-LT" smtClean="0"/>
              <a:t>2023-09-07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5A50AFB-BC2F-A1CA-BCF1-84680B7BD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/>
              <a:t>Duomenys pateikti iš NŠA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F4006DA-9223-56C8-AB58-D2752EBAB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EAE7-40E3-49E7-A72D-0F0240A2E9E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408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AE5D39-CD31-EB75-96E1-E55547B0C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640" y="914400"/>
            <a:ext cx="9144000" cy="3167063"/>
          </a:xfrm>
        </p:spPr>
        <p:txBody>
          <a:bodyPr>
            <a:normAutofit fontScale="90000"/>
          </a:bodyPr>
          <a:lstStyle/>
          <a:p>
            <a:r>
              <a:rPr lang="lt-LT" dirty="0"/>
              <a:t>NMPP, PUP IR   </a:t>
            </a:r>
            <a:br>
              <a:rPr lang="lt-LT" dirty="0"/>
            </a:br>
            <a:r>
              <a:rPr lang="lt-LT" dirty="0"/>
              <a:t>BE</a:t>
            </a:r>
            <a:br>
              <a:rPr lang="lt-LT" dirty="0"/>
            </a:br>
            <a:r>
              <a:rPr lang="lt-LT" dirty="0"/>
              <a:t>REZULTATAI</a:t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7A5E621-1B33-6AC4-B6FB-18D442DD7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600" y="5511800"/>
            <a:ext cx="9144000" cy="965200"/>
          </a:xfrm>
        </p:spPr>
        <p:txBody>
          <a:bodyPr/>
          <a:lstStyle/>
          <a:p>
            <a:r>
              <a:rPr lang="lt-LT" dirty="0"/>
              <a:t>Rietavas</a:t>
            </a:r>
          </a:p>
          <a:p>
            <a:r>
              <a:rPr lang="lt-LT" dirty="0"/>
              <a:t>2023 m.</a:t>
            </a:r>
          </a:p>
        </p:txBody>
      </p:sp>
    </p:spTree>
    <p:extLst>
      <p:ext uri="{BB962C8B-B14F-4D97-AF65-F5344CB8AC3E}">
        <p14:creationId xmlns:p14="http://schemas.microsoft.com/office/powerpoint/2010/main" val="199095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DA6A34C2-13F3-5E48-6D38-861F28AFBD0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2519892"/>
            <a:ext cx="105156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4800" b="1" i="1" dirty="0">
                <a:latin typeface="Times New Roman" panose="02020603050405020304" pitchFamily="18" charset="0"/>
              </a:rPr>
              <a:t>Brandos egzaminai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4800" b="1" i="1" dirty="0">
                <a:latin typeface="Times New Roman" panose="02020603050405020304" pitchFamily="18" charset="0"/>
              </a:rPr>
              <a:t>2023 m. </a:t>
            </a:r>
            <a:r>
              <a:rPr lang="en-US" altLang="lt-LT" sz="4800" b="1" i="1" dirty="0">
                <a:latin typeface="Times New Roman" panose="02020603050405020304" pitchFamily="18" charset="0"/>
              </a:rPr>
              <a:t> </a:t>
            </a:r>
            <a:endParaRPr lang="lt-LT" altLang="lt-LT" sz="4800" b="1" i="1" dirty="0">
              <a:latin typeface="Times New Roman" panose="02020603050405020304" pitchFamily="18" charset="0"/>
            </a:endParaRPr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3B1B3108-0E78-C626-BA87-0510AAE8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349507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515F1D8-F7A2-FD92-0543-CD528307C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554312"/>
              </p:ext>
            </p:extLst>
          </p:nvPr>
        </p:nvGraphicFramePr>
        <p:xfrm>
          <a:off x="457200" y="1763486"/>
          <a:ext cx="11277600" cy="458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B3F353-23D5-3DE4-EF41-BA4546A376F1}"/>
              </a:ext>
            </a:extLst>
          </p:cNvPr>
          <p:cNvSpPr txBox="1"/>
          <p:nvPr/>
        </p:nvSpPr>
        <p:spPr>
          <a:xfrm>
            <a:off x="1230087" y="653143"/>
            <a:ext cx="1003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/>
              <a:t>Lietuvių kalba ir literatūra (MBE) 2023 m.</a:t>
            </a:r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830EF314-3044-E6CA-E5B7-26091544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206738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Lentelė 6">
            <a:extLst>
              <a:ext uri="{FF2B5EF4-FFF2-40B4-BE49-F238E27FC236}">
                <a16:creationId xmlns:a16="http://schemas.microsoft.com/office/drawing/2014/main" id="{BAB32B9B-0588-61F2-0614-2AD825BD2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354307"/>
              </p:ext>
            </p:extLst>
          </p:nvPr>
        </p:nvGraphicFramePr>
        <p:xfrm>
          <a:off x="2721429" y="1183697"/>
          <a:ext cx="6749141" cy="22611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8058">
                  <a:extLst>
                    <a:ext uri="{9D8B030D-6E8A-4147-A177-3AD203B41FA5}">
                      <a16:colId xmlns:a16="http://schemas.microsoft.com/office/drawing/2014/main" val="2543008365"/>
                    </a:ext>
                  </a:extLst>
                </a:gridCol>
                <a:gridCol w="931649">
                  <a:extLst>
                    <a:ext uri="{9D8B030D-6E8A-4147-A177-3AD203B41FA5}">
                      <a16:colId xmlns:a16="http://schemas.microsoft.com/office/drawing/2014/main" val="598498002"/>
                    </a:ext>
                  </a:extLst>
                </a:gridCol>
                <a:gridCol w="1389823">
                  <a:extLst>
                    <a:ext uri="{9D8B030D-6E8A-4147-A177-3AD203B41FA5}">
                      <a16:colId xmlns:a16="http://schemas.microsoft.com/office/drawing/2014/main" val="3422905974"/>
                    </a:ext>
                  </a:extLst>
                </a:gridCol>
                <a:gridCol w="919883">
                  <a:extLst>
                    <a:ext uri="{9D8B030D-6E8A-4147-A177-3AD203B41FA5}">
                      <a16:colId xmlns:a16="http://schemas.microsoft.com/office/drawing/2014/main" val="692197633"/>
                    </a:ext>
                  </a:extLst>
                </a:gridCol>
                <a:gridCol w="1029868">
                  <a:extLst>
                    <a:ext uri="{9D8B030D-6E8A-4147-A177-3AD203B41FA5}">
                      <a16:colId xmlns:a16="http://schemas.microsoft.com/office/drawing/2014/main" val="1308010838"/>
                    </a:ext>
                  </a:extLst>
                </a:gridCol>
                <a:gridCol w="1099860">
                  <a:extLst>
                    <a:ext uri="{9D8B030D-6E8A-4147-A177-3AD203B41FA5}">
                      <a16:colId xmlns:a16="http://schemas.microsoft.com/office/drawing/2014/main" val="1594296720"/>
                    </a:ext>
                  </a:extLst>
                </a:gridCol>
              </a:tblGrid>
              <a:tr h="340956">
                <a:tc gridSpan="6">
                  <a:txBody>
                    <a:bodyPr/>
                    <a:lstStyle/>
                    <a:p>
                      <a:pPr algn="ctr"/>
                      <a:r>
                        <a:rPr lang="lt-LT" b="1" dirty="0">
                          <a:solidFill>
                            <a:schemeClr val="bg1"/>
                          </a:solidFill>
                        </a:rPr>
                        <a:t>Menai (dailė)</a:t>
                      </a:r>
                      <a:endParaRPr lang="lt-LT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6297"/>
                  </a:ext>
                </a:extLst>
              </a:tr>
              <a:tr h="340956">
                <a:tc rowSpan="2">
                  <a:txBody>
                    <a:bodyPr/>
                    <a:lstStyle/>
                    <a:p>
                      <a:r>
                        <a:rPr lang="lt-LT" sz="1600" b="1" dirty="0">
                          <a:solidFill>
                            <a:schemeClr val="tx1"/>
                          </a:solidFill>
                        </a:rPr>
                        <a:t>Mokykla</a:t>
                      </a:r>
                      <a:endParaRPr lang="lt-LT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lt-LT" sz="1600" b="1" dirty="0"/>
                        <a:t>Laikė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lt-LT" sz="1600" b="1" dirty="0"/>
                        <a:t>Neišlaikė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lt-LT" sz="1600" b="1" dirty="0"/>
                        <a:t>Išlaikiusių vidurkis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49208"/>
                  </a:ext>
                </a:extLst>
              </a:tr>
              <a:tr h="340956">
                <a:tc vMerge="1">
                  <a:txBody>
                    <a:bodyPr/>
                    <a:lstStyle/>
                    <a:p>
                      <a:pPr algn="just" fontAlgn="t"/>
                      <a:endParaRPr lang="lt-LT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600" b="1" dirty="0"/>
                        <a:t>2023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600" b="1" dirty="0"/>
                        <a:t>2022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600" b="1" dirty="0"/>
                        <a:t>2021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490076"/>
                  </a:ext>
                </a:extLst>
              </a:tr>
              <a:tr h="340956">
                <a:tc>
                  <a:txBody>
                    <a:bodyPr/>
                    <a:lstStyle/>
                    <a:p>
                      <a:pPr algn="ctr" fontAlgn="t"/>
                      <a:r>
                        <a:rPr lang="lt-L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Lietuva 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9,27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9,25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9,31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389116"/>
                  </a:ext>
                </a:extLst>
              </a:tr>
              <a:tr h="40666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Rietavo savivaldybė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186251"/>
                  </a:ext>
                </a:extLst>
              </a:tr>
              <a:tr h="406661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Rietavo Lauryno Ivinskio gimnazija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8365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C6DF12-D0F3-6568-1334-0BD92BDBF2B9}"/>
              </a:ext>
            </a:extLst>
          </p:cNvPr>
          <p:cNvSpPr txBox="1"/>
          <p:nvPr/>
        </p:nvSpPr>
        <p:spPr>
          <a:xfrm>
            <a:off x="2721428" y="508540"/>
            <a:ext cx="816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m. Menai ir technologijos (mokyklinis brandos egzaminas)</a:t>
            </a:r>
          </a:p>
        </p:txBody>
      </p:sp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522ED997-3C75-D541-5780-70161DCDE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774477"/>
              </p:ext>
            </p:extLst>
          </p:nvPr>
        </p:nvGraphicFramePr>
        <p:xfrm>
          <a:off x="2721428" y="3687133"/>
          <a:ext cx="6749141" cy="26621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8058">
                  <a:extLst>
                    <a:ext uri="{9D8B030D-6E8A-4147-A177-3AD203B41FA5}">
                      <a16:colId xmlns:a16="http://schemas.microsoft.com/office/drawing/2014/main" val="2543008365"/>
                    </a:ext>
                  </a:extLst>
                </a:gridCol>
                <a:gridCol w="931649">
                  <a:extLst>
                    <a:ext uri="{9D8B030D-6E8A-4147-A177-3AD203B41FA5}">
                      <a16:colId xmlns:a16="http://schemas.microsoft.com/office/drawing/2014/main" val="598498002"/>
                    </a:ext>
                  </a:extLst>
                </a:gridCol>
                <a:gridCol w="1389823">
                  <a:extLst>
                    <a:ext uri="{9D8B030D-6E8A-4147-A177-3AD203B41FA5}">
                      <a16:colId xmlns:a16="http://schemas.microsoft.com/office/drawing/2014/main" val="3422905974"/>
                    </a:ext>
                  </a:extLst>
                </a:gridCol>
                <a:gridCol w="919883">
                  <a:extLst>
                    <a:ext uri="{9D8B030D-6E8A-4147-A177-3AD203B41FA5}">
                      <a16:colId xmlns:a16="http://schemas.microsoft.com/office/drawing/2014/main" val="692197633"/>
                    </a:ext>
                  </a:extLst>
                </a:gridCol>
                <a:gridCol w="1029868">
                  <a:extLst>
                    <a:ext uri="{9D8B030D-6E8A-4147-A177-3AD203B41FA5}">
                      <a16:colId xmlns:a16="http://schemas.microsoft.com/office/drawing/2014/main" val="1308010838"/>
                    </a:ext>
                  </a:extLst>
                </a:gridCol>
                <a:gridCol w="1099860">
                  <a:extLst>
                    <a:ext uri="{9D8B030D-6E8A-4147-A177-3AD203B41FA5}">
                      <a16:colId xmlns:a16="http://schemas.microsoft.com/office/drawing/2014/main" val="1594296720"/>
                    </a:ext>
                  </a:extLst>
                </a:gridCol>
              </a:tblGrid>
              <a:tr h="340956">
                <a:tc gridSpan="6">
                  <a:txBody>
                    <a:bodyPr/>
                    <a:lstStyle/>
                    <a:p>
                      <a:pPr algn="ctr"/>
                      <a:r>
                        <a:rPr lang="lt-LT" b="1" dirty="0">
                          <a:solidFill>
                            <a:schemeClr val="bg1"/>
                          </a:solidFill>
                        </a:rPr>
                        <a:t>Technologijos</a:t>
                      </a:r>
                      <a:endParaRPr lang="lt-LT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6297"/>
                  </a:ext>
                </a:extLst>
              </a:tr>
              <a:tr h="340956">
                <a:tc rowSpan="2">
                  <a:txBody>
                    <a:bodyPr/>
                    <a:lstStyle/>
                    <a:p>
                      <a:r>
                        <a:rPr lang="lt-LT" sz="1600" b="1" dirty="0">
                          <a:solidFill>
                            <a:schemeClr val="tx1"/>
                          </a:solidFill>
                        </a:rPr>
                        <a:t>Mokykla</a:t>
                      </a:r>
                      <a:endParaRPr lang="lt-LT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lt-LT" sz="1600" b="1" dirty="0"/>
                        <a:t>Laikė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lt-LT" sz="1600" b="1" dirty="0"/>
                        <a:t>Neišlaikė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lt-LT" sz="1600" b="1" dirty="0"/>
                        <a:t>Išlaikiusių vidurkis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49208"/>
                  </a:ext>
                </a:extLst>
              </a:tr>
              <a:tr h="123060">
                <a:tc vMerge="1">
                  <a:txBody>
                    <a:bodyPr/>
                    <a:lstStyle/>
                    <a:p>
                      <a:pPr algn="just" fontAlgn="t"/>
                      <a:endParaRPr lang="lt-LT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600" b="1" dirty="0"/>
                        <a:t>2023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600" b="1" dirty="0"/>
                        <a:t>2022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600" b="1" dirty="0"/>
                        <a:t>2021</a:t>
                      </a:r>
                      <a:endParaRPr lang="lt-LT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490076"/>
                  </a:ext>
                </a:extLst>
              </a:tr>
              <a:tr h="340956">
                <a:tc>
                  <a:txBody>
                    <a:bodyPr/>
                    <a:lstStyle/>
                    <a:p>
                      <a:pPr algn="ctr" fontAlgn="t"/>
                      <a:r>
                        <a:rPr lang="lt-L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Lietuva 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>
                          <a:effectLst/>
                          <a:latin typeface="Times New Roman" panose="02020603050405020304" pitchFamily="18" charset="0"/>
                        </a:rPr>
                        <a:t>8,35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NELAIKĖ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>
                          <a:effectLst/>
                          <a:latin typeface="Times New Roman" panose="02020603050405020304" pitchFamily="18" charset="0"/>
                        </a:rPr>
                        <a:t>8,38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389116"/>
                  </a:ext>
                </a:extLst>
              </a:tr>
              <a:tr h="406661">
                <a:tc>
                  <a:txBody>
                    <a:bodyPr/>
                    <a:lstStyle/>
                    <a:p>
                      <a:pPr algn="ctr" fontAlgn="t"/>
                      <a:r>
                        <a:rPr lang="lt-L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Rietavo savivaldybė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lt-LT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>
                          <a:effectLst/>
                          <a:latin typeface="Times New Roman" panose="02020603050405020304" pitchFamily="18" charset="0"/>
                        </a:rPr>
                        <a:t>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186251"/>
                  </a:ext>
                </a:extLst>
              </a:tr>
              <a:tr h="406661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Rietavo Lauryno Ivinskio gimnazija</a:t>
                      </a:r>
                      <a:endParaRPr lang="lt-LT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lt-LT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 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836595"/>
                  </a:ext>
                </a:extLst>
              </a:tr>
              <a:tr h="406661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Tverų</a:t>
                      </a:r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gimnazija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lt-LT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720738"/>
                  </a:ext>
                </a:extLst>
              </a:tr>
            </a:tbl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DD20256A-BA7E-9FB0-64FF-67B39696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387987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6514565F-AE27-2516-1795-D25F6626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graphicFrame>
        <p:nvGraphicFramePr>
          <p:cNvPr id="6" name="Chart 49">
            <a:extLst>
              <a:ext uri="{FF2B5EF4-FFF2-40B4-BE49-F238E27FC236}">
                <a16:creationId xmlns:a16="http://schemas.microsoft.com/office/drawing/2014/main" id="{4AF49B90-3766-9865-FC97-DD51AEA20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856188"/>
              </p:ext>
            </p:extLst>
          </p:nvPr>
        </p:nvGraphicFramePr>
        <p:xfrm>
          <a:off x="0" y="261258"/>
          <a:ext cx="12192001" cy="595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446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50">
            <a:extLst>
              <a:ext uri="{FF2B5EF4-FFF2-40B4-BE49-F238E27FC236}">
                <a16:creationId xmlns:a16="http://schemas.microsoft.com/office/drawing/2014/main" id="{8A7F9ADF-0A33-B7F3-6E18-82C803B0F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57769"/>
              </p:ext>
            </p:extLst>
          </p:nvPr>
        </p:nvGraphicFramePr>
        <p:xfrm>
          <a:off x="283029" y="283029"/>
          <a:ext cx="11430000" cy="623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0A93C1BB-B946-4890-3EC3-3CB31875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157654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3">
            <a:extLst>
              <a:ext uri="{FF2B5EF4-FFF2-40B4-BE49-F238E27FC236}">
                <a16:creationId xmlns:a16="http://schemas.microsoft.com/office/drawing/2014/main" id="{4A1D2E8F-E0B2-3099-D19F-0EF5A93AE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299698"/>
              </p:ext>
            </p:extLst>
          </p:nvPr>
        </p:nvGraphicFramePr>
        <p:xfrm>
          <a:off x="0" y="0"/>
          <a:ext cx="12077699" cy="669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E144FA71-E7BE-6577-6047-E64C22DC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339902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4">
            <a:extLst>
              <a:ext uri="{FF2B5EF4-FFF2-40B4-BE49-F238E27FC236}">
                <a16:creationId xmlns:a16="http://schemas.microsoft.com/office/drawing/2014/main" id="{AF924A68-C7E0-1EB2-B056-5AE7BFBAA1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061598"/>
              </p:ext>
            </p:extLst>
          </p:nvPr>
        </p:nvGraphicFramePr>
        <p:xfrm>
          <a:off x="255815" y="1050019"/>
          <a:ext cx="11680370" cy="567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3155CC01-7AD6-E21C-3E01-B89448EA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42481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7">
            <a:extLst>
              <a:ext uri="{FF2B5EF4-FFF2-40B4-BE49-F238E27FC236}">
                <a16:creationId xmlns:a16="http://schemas.microsoft.com/office/drawing/2014/main" id="{E3FE2B89-7B3B-F3EB-0218-9B8EDF46A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7948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BFDEABBC-B01E-D650-2C72-DDBB6832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235833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1">
            <a:extLst>
              <a:ext uri="{FF2B5EF4-FFF2-40B4-BE49-F238E27FC236}">
                <a16:creationId xmlns:a16="http://schemas.microsoft.com/office/drawing/2014/main" id="{4D456A9C-32D5-FF1F-E120-834966ABC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733432"/>
              </p:ext>
            </p:extLst>
          </p:nvPr>
        </p:nvGraphicFramePr>
        <p:xfrm>
          <a:off x="0" y="433705"/>
          <a:ext cx="12192000" cy="642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B449B050-5901-A151-420E-06979B10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358776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6">
            <a:extLst>
              <a:ext uri="{FF2B5EF4-FFF2-40B4-BE49-F238E27FC236}">
                <a16:creationId xmlns:a16="http://schemas.microsoft.com/office/drawing/2014/main" id="{C7C994BF-42D0-953D-33D1-89EA7C9985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766796"/>
              </p:ext>
            </p:extLst>
          </p:nvPr>
        </p:nvGraphicFramePr>
        <p:xfrm>
          <a:off x="0" y="97971"/>
          <a:ext cx="12192000" cy="619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BDA20C9C-6152-C813-6CC5-FE3E907E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154383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8D851A-1B6C-67C2-D7A4-11FE7C7F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1" y="428670"/>
            <a:ext cx="10062029" cy="1082630"/>
          </a:xfrm>
        </p:spPr>
        <p:txBody>
          <a:bodyPr>
            <a:normAutofit/>
          </a:bodyPr>
          <a:lstStyle/>
          <a:p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NACIONALINIŲ MOKINIŲ PASIEKIMŲ PATIKRINIMŲ SAVIVALDYBĖS LYGMENS ATASKAITA</a:t>
            </a:r>
            <a:b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2022–2023 m. m. 4 klasė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021C5DB-6C5D-22C3-F5BE-AB4959D2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DD64852-085C-29A3-04CD-323D448A3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865260"/>
              </p:ext>
            </p:extLst>
          </p:nvPr>
        </p:nvGraphicFramePr>
        <p:xfrm>
          <a:off x="947056" y="1741714"/>
          <a:ext cx="9862457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665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8">
            <a:extLst>
              <a:ext uri="{FF2B5EF4-FFF2-40B4-BE49-F238E27FC236}">
                <a16:creationId xmlns:a16="http://schemas.microsoft.com/office/drawing/2014/main" id="{57FE56E1-F012-7460-8D67-9B68411122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21172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2F7D3A67-9374-8506-35B5-9D2B8415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435058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0">
            <a:extLst>
              <a:ext uri="{FF2B5EF4-FFF2-40B4-BE49-F238E27FC236}">
                <a16:creationId xmlns:a16="http://schemas.microsoft.com/office/drawing/2014/main" id="{42B9C067-D720-23F2-DF1F-41AD4339F6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339028"/>
              </p:ext>
            </p:extLst>
          </p:nvPr>
        </p:nvGraphicFramePr>
        <p:xfrm>
          <a:off x="0" y="217715"/>
          <a:ext cx="11941629" cy="642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4D9092F9-5D34-2D3A-219F-506FEF64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1915633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2">
            <a:extLst>
              <a:ext uri="{FF2B5EF4-FFF2-40B4-BE49-F238E27FC236}">
                <a16:creationId xmlns:a16="http://schemas.microsoft.com/office/drawing/2014/main" id="{E46A482E-AB03-BE21-48BB-B4ED5B722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304781"/>
              </p:ext>
            </p:extLst>
          </p:nvPr>
        </p:nvGraphicFramePr>
        <p:xfrm>
          <a:off x="179614" y="0"/>
          <a:ext cx="11832772" cy="65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7571E574-CFEF-DC08-48A1-0A0CD285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2873296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D890ED6-DEC6-F25C-A0F7-EDC4DC0FA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785539"/>
              </p:ext>
            </p:extLst>
          </p:nvPr>
        </p:nvGraphicFramePr>
        <p:xfrm>
          <a:off x="195943" y="370114"/>
          <a:ext cx="11996058" cy="606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F956ACC8-4044-592F-ACB2-217D3372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1205076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E980B8-2651-CED1-D7B4-59501009F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746699"/>
              </p:ext>
            </p:extLst>
          </p:nvPr>
        </p:nvGraphicFramePr>
        <p:xfrm>
          <a:off x="337457" y="653143"/>
          <a:ext cx="10885714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F9E76D83-88B2-E480-750D-6C3CAC5D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3399877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70AC53-4282-DC3F-ED60-030B858EF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886058"/>
              </p:ext>
            </p:extLst>
          </p:nvPr>
        </p:nvGraphicFramePr>
        <p:xfrm>
          <a:off x="152400" y="315686"/>
          <a:ext cx="11615056" cy="628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8C2FB33D-6603-A713-F151-88948166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361542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00BD4E6-1F1A-E99D-E595-5597B319A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970622"/>
              </p:ext>
            </p:extLst>
          </p:nvPr>
        </p:nvGraphicFramePr>
        <p:xfrm>
          <a:off x="1735666" y="2302933"/>
          <a:ext cx="8331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04C099-3EF8-9A0B-9C1B-06B493D06FB4}"/>
              </a:ext>
            </a:extLst>
          </p:cNvPr>
          <p:cNvSpPr txBox="1"/>
          <p:nvPr/>
        </p:nvSpPr>
        <p:spPr>
          <a:xfrm>
            <a:off x="1328057" y="428670"/>
            <a:ext cx="9873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NACIONALINIŲ MOKINIŲ PASIEKIMŲ PATIKRINIMŲ SAVIVALDYBĖS LYGMENS ATASKAITA</a:t>
            </a:r>
            <a:b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4 klasė, matematika</a:t>
            </a:r>
            <a:r>
              <a:rPr lang="lt-LT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55474-C367-5176-B769-C3C07A9FD06F}"/>
              </a:ext>
            </a:extLst>
          </p:cNvPr>
          <p:cNvSpPr txBox="1"/>
          <p:nvPr/>
        </p:nvSpPr>
        <p:spPr>
          <a:xfrm>
            <a:off x="1490739" y="1482486"/>
            <a:ext cx="641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Rezultatų palyginimas 2022 ir 2023 mokslo metais</a:t>
            </a:r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6D97F2BD-B6F7-F5D4-95DE-852AB764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287746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04C099-3EF8-9A0B-9C1B-06B493D06FB4}"/>
              </a:ext>
            </a:extLst>
          </p:cNvPr>
          <p:cNvSpPr txBox="1"/>
          <p:nvPr/>
        </p:nvSpPr>
        <p:spPr>
          <a:xfrm>
            <a:off x="1186543" y="428670"/>
            <a:ext cx="10014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NACIONALINIŲ MOKINIŲ PASIEKIMŲ PATIKRINIMŲ SAVIVALDYBĖS LYGMENS ATASKAITA</a:t>
            </a:r>
            <a:b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4 klasė, skaitymas</a:t>
            </a:r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55474-C367-5176-B769-C3C07A9FD06F}"/>
              </a:ext>
            </a:extLst>
          </p:cNvPr>
          <p:cNvSpPr txBox="1"/>
          <p:nvPr/>
        </p:nvSpPr>
        <p:spPr>
          <a:xfrm>
            <a:off x="935567" y="1764532"/>
            <a:ext cx="606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Rezultatų palyginimas 2022 ir 2023 mokslo metais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E1990-F43B-EE82-B0CD-B51AECEE906D}"/>
              </a:ext>
            </a:extLst>
          </p:cNvPr>
          <p:cNvSpPr txBox="1"/>
          <p:nvPr/>
        </p:nvSpPr>
        <p:spPr>
          <a:xfrm>
            <a:off x="392716" y="6059998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/>
              <a:t>.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8D5A2564-F867-F7F4-9B3A-7D3FBFD2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9F66EB4-7A28-FC92-6201-369DE08EB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293407"/>
              </p:ext>
            </p:extLst>
          </p:nvPr>
        </p:nvGraphicFramePr>
        <p:xfrm>
          <a:off x="1186543" y="2228850"/>
          <a:ext cx="9612086" cy="372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52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8D851A-1B6C-67C2-D7A4-11FE7C7F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428670"/>
            <a:ext cx="10651066" cy="1082630"/>
          </a:xfrm>
        </p:spPr>
        <p:txBody>
          <a:bodyPr>
            <a:normAutofit/>
          </a:bodyPr>
          <a:lstStyle/>
          <a:p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NACIONALINIŲ MOKINIŲ PASIEKIMŲ PATIKRINIMŲ SAVIVALDYBĖS LYGMENS ATASKAITA</a:t>
            </a:r>
            <a:b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2022–2023 m. m. 8 klasė matematikos ir lietuvių kalbos rezultat</a:t>
            </a:r>
            <a:r>
              <a:rPr lang="lt-LT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ai</a:t>
            </a: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79043D3-B254-9F0B-676D-A173D96E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7" y="2811129"/>
            <a:ext cx="11837465" cy="1684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4A9C3-0046-0E0F-5C09-AE3781B73FBA}"/>
              </a:ext>
            </a:extLst>
          </p:cNvPr>
          <p:cNvSpPr txBox="1"/>
          <p:nvPr/>
        </p:nvSpPr>
        <p:spPr>
          <a:xfrm>
            <a:off x="804334" y="212066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/>
              <a:t>Rietavo sav. apibendrinta informacija	</a:t>
            </a:r>
            <a:r>
              <a:rPr lang="lt-LT" dirty="0"/>
              <a:t>										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1D89C585-DC57-273E-BC1F-4809BD4F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152585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04C099-3EF8-9A0B-9C1B-06B493D06FB4}"/>
              </a:ext>
            </a:extLst>
          </p:cNvPr>
          <p:cNvSpPr txBox="1"/>
          <p:nvPr/>
        </p:nvSpPr>
        <p:spPr>
          <a:xfrm>
            <a:off x="631371" y="428670"/>
            <a:ext cx="10570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NACIONALINIŲ MOKINIŲ PASIEKIMŲ PATIKRINIMŲ SAVIVALDYBĖS LYGMENS ATASKAITA</a:t>
            </a:r>
            <a:br>
              <a:rPr lang="lt-LT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lt-LT" b="1" dirty="0">
                <a:solidFill>
                  <a:srgbClr val="000000"/>
                </a:solidFill>
                <a:latin typeface="Segoe UI" panose="020B0502040204020203" pitchFamily="34" charset="0"/>
              </a:rPr>
              <a:t>8 klasė matematika, lietuvių kalba ir literatūra (skaitymas)</a:t>
            </a:r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55474-C367-5176-B769-C3C07A9FD06F}"/>
              </a:ext>
            </a:extLst>
          </p:cNvPr>
          <p:cNvSpPr txBox="1"/>
          <p:nvPr/>
        </p:nvSpPr>
        <p:spPr>
          <a:xfrm>
            <a:off x="878719" y="1470844"/>
            <a:ext cx="606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Rezultatų palyginimas 2022 ir 2023 mokslo metais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4DC1BFA-2491-D86D-73BC-EC1F9B1ED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37024"/>
              </p:ext>
            </p:extLst>
          </p:nvPr>
        </p:nvGraphicFramePr>
        <p:xfrm>
          <a:off x="878719" y="2236019"/>
          <a:ext cx="9549795" cy="390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A0027AE1-7C01-C961-5B7A-AD40A53F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203751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DA6A34C2-13F3-5E48-6D38-861F28AFBD0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2519892"/>
            <a:ext cx="105156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4800" b="1" i="1" dirty="0">
                <a:latin typeface="Times New Roman" panose="02020603050405020304" pitchFamily="18" charset="0"/>
              </a:rPr>
              <a:t>Pagrindinio ugdymo pasiekimų patikrinimas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4800" b="1" i="1" dirty="0">
                <a:latin typeface="Times New Roman" panose="02020603050405020304" pitchFamily="18" charset="0"/>
              </a:rPr>
              <a:t>2023 m. </a:t>
            </a:r>
            <a:r>
              <a:rPr lang="en-US" altLang="lt-LT" sz="4800" b="1" i="1" dirty="0">
                <a:latin typeface="Times New Roman" panose="02020603050405020304" pitchFamily="18" charset="0"/>
              </a:rPr>
              <a:t> </a:t>
            </a:r>
            <a:endParaRPr lang="lt-LT" altLang="lt-LT" sz="48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2AC0DA-CC0D-866D-10EC-458A603E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223837"/>
            <a:ext cx="10047514" cy="1325563"/>
          </a:xfrm>
        </p:spPr>
        <p:txBody>
          <a:bodyPr/>
          <a:lstStyle/>
          <a:p>
            <a:br>
              <a:rPr lang="lt-L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 metų pagrindinio ugdymo pasiekimų patikrinimo</a:t>
            </a:r>
            <a:br>
              <a:rPr lang="lt-L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lt-L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Lietuvių kalba ir literatūra</a:t>
            </a:r>
            <a:endParaRPr lang="lt-LT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0765277-25DA-120A-7E91-696DB12CF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65083"/>
              </p:ext>
            </p:extLst>
          </p:nvPr>
        </p:nvGraphicFramePr>
        <p:xfrm>
          <a:off x="1001486" y="1850571"/>
          <a:ext cx="9446380" cy="418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431F521D-4925-1060-1B8D-61F815AE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420344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>
            <a:extLst>
              <a:ext uri="{FF2B5EF4-FFF2-40B4-BE49-F238E27FC236}">
                <a16:creationId xmlns:a16="http://schemas.microsoft.com/office/drawing/2014/main" id="{9E5C7E60-0AE0-F17D-7BFE-3FACB190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223837"/>
            <a:ext cx="10482943" cy="1325563"/>
          </a:xfrm>
        </p:spPr>
        <p:txBody>
          <a:bodyPr>
            <a:normAutofit/>
          </a:bodyPr>
          <a:lstStyle/>
          <a:p>
            <a:br>
              <a:rPr lang="lt-L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 metų pagrindinio ugdymo pasiekimų patikrinimo</a:t>
            </a:r>
            <a:br>
              <a:rPr lang="lt-L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Matematika</a:t>
            </a:r>
            <a:endParaRPr lang="lt-LT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F544469-DEC5-1071-CC2B-CBE2283D7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3139"/>
              </p:ext>
            </p:extLst>
          </p:nvPr>
        </p:nvGraphicFramePr>
        <p:xfrm>
          <a:off x="870857" y="1839685"/>
          <a:ext cx="10069286" cy="443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85441E8F-BA61-ACEC-60D9-D4207161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Duomenys pateikti iš NŠA</a:t>
            </a:r>
          </a:p>
        </p:txBody>
      </p:sp>
    </p:spTree>
    <p:extLst>
      <p:ext uri="{BB962C8B-B14F-4D97-AF65-F5344CB8AC3E}">
        <p14:creationId xmlns:p14="http://schemas.microsoft.com/office/powerpoint/2010/main" val="354293054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740</Words>
  <Application>Microsoft Office PowerPoint</Application>
  <PresentationFormat>Plačiaekranė</PresentationFormat>
  <Paragraphs>160</Paragraphs>
  <Slides>25</Slides>
  <Notes>18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Times New Roman</vt:lpstr>
      <vt:lpstr>„Office“ tema</vt:lpstr>
      <vt:lpstr>NMPP, PUP IR    BE REZULTATAI </vt:lpstr>
      <vt:lpstr>NACIONALINIŲ MOKINIŲ PASIEKIMŲ PATIKRINIMŲ SAVIVALDYBĖS LYGMENS ATASKAITA 2022–2023 m. m. 4 klasė</vt:lpstr>
      <vt:lpstr>„PowerPoint“ pateiktis</vt:lpstr>
      <vt:lpstr>„PowerPoint“ pateiktis</vt:lpstr>
      <vt:lpstr>NACIONALINIŲ MOKINIŲ PASIEKIMŲ PATIKRINIMŲ SAVIVALDYBĖS LYGMENS ATASKAITA 2022–2023 m. m. 8 klasė matematikos ir lietuvių kalbos rezultatai</vt:lpstr>
      <vt:lpstr>„PowerPoint“ pateiktis</vt:lpstr>
      <vt:lpstr>„PowerPoint“ pateiktis</vt:lpstr>
      <vt:lpstr> 2023 metų pagrindinio ugdymo pasiekimų patikrinimo  Lietuvių kalba ir literatūra</vt:lpstr>
      <vt:lpstr> 2023 metų pagrindinio ugdymo pasiekimų patikrinimo Matematika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NMPP, PUP IR BE REZULTATAI </dc:title>
  <dc:creator>PC</dc:creator>
  <cp:lastModifiedBy>PC</cp:lastModifiedBy>
  <cp:revision>10</cp:revision>
  <dcterms:created xsi:type="dcterms:W3CDTF">2023-07-20T13:52:00Z</dcterms:created>
  <dcterms:modified xsi:type="dcterms:W3CDTF">2023-09-07T06:36:42Z</dcterms:modified>
</cp:coreProperties>
</file>